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327" r:id="rId40"/>
    <p:sldId id="328" r:id="rId41"/>
    <p:sldId id="329" r:id="rId42"/>
    <p:sldId id="330" r:id="rId43"/>
    <p:sldId id="331" r:id="rId44"/>
    <p:sldId id="336" r:id="rId45"/>
    <p:sldId id="337" r:id="rId46"/>
    <p:sldId id="332" r:id="rId47"/>
    <p:sldId id="334" r:id="rId48"/>
    <p:sldId id="335" r:id="rId49"/>
    <p:sldId id="338" r:id="rId50"/>
    <p:sldId id="294" r:id="rId51"/>
    <p:sldId id="295" r:id="rId52"/>
    <p:sldId id="296" r:id="rId53"/>
    <p:sldId id="297" r:id="rId54"/>
    <p:sldId id="298" r:id="rId55"/>
    <p:sldId id="299" r:id="rId56"/>
    <p:sldId id="300" r:id="rId57"/>
    <p:sldId id="301" r:id="rId58"/>
    <p:sldId id="302" r:id="rId59"/>
    <p:sldId id="303" r:id="rId60"/>
    <p:sldId id="324" r:id="rId61"/>
    <p:sldId id="325" r:id="rId62"/>
    <p:sldId id="326" r:id="rId63"/>
    <p:sldId id="304" r:id="rId64"/>
    <p:sldId id="305" r:id="rId65"/>
    <p:sldId id="306" r:id="rId66"/>
    <p:sldId id="307" r:id="rId67"/>
    <p:sldId id="308" r:id="rId68"/>
    <p:sldId id="309" r:id="rId69"/>
    <p:sldId id="310" r:id="rId70"/>
    <p:sldId id="311" r:id="rId71"/>
    <p:sldId id="312" r:id="rId72"/>
    <p:sldId id="319" r:id="rId73"/>
    <p:sldId id="343" r:id="rId74"/>
    <p:sldId id="313" r:id="rId75"/>
    <p:sldId id="318" r:id="rId76"/>
    <p:sldId id="320" r:id="rId77"/>
    <p:sldId id="314" r:id="rId78"/>
    <p:sldId id="323" r:id="rId79"/>
    <p:sldId id="348" r:id="rId80"/>
    <p:sldId id="339" r:id="rId81"/>
    <p:sldId id="340" r:id="rId82"/>
    <p:sldId id="344" r:id="rId83"/>
    <p:sldId id="346" r:id="rId84"/>
    <p:sldId id="347" r:id="rId85"/>
    <p:sldId id="345" r:id="rId86"/>
    <p:sldId id="342" r:id="rId87"/>
  </p:sldIdLst>
  <p:sldSz cx="9144000" cy="5143500" type="screen16x9"/>
  <p:notesSz cx="6858000" cy="9144000"/>
  <p:embeddedFontLst>
    <p:embeddedFont>
      <p:font typeface="Bebas Neue" panose="020B0606020202050201" pitchFamily="34" charset="0"/>
      <p:regular r:id="rId89"/>
    </p:embeddedFont>
    <p:embeddedFont>
      <p:font typeface="Cambria Math" panose="02040503050406030204" pitchFamily="18" charset="0"/>
      <p:regular r:id="rId90"/>
    </p:embeddedFont>
    <p:embeddedFont>
      <p:font typeface="Golos Text" panose="020B0604020202020204" charset="0"/>
      <p:regular r:id="rId91"/>
      <p:bold r:id="rId92"/>
    </p:embeddedFont>
    <p:embeddedFont>
      <p:font typeface="Golos Text Medium" panose="020B0604020202020204" charset="0"/>
      <p:regular r:id="rId93"/>
      <p:bold r:id="rId94"/>
    </p:embeddedFont>
    <p:embeddedFont>
      <p:font typeface="Roboto" panose="02000000000000000000" pitchFamily="2" charset="0"/>
      <p:regular r:id="rId95"/>
      <p:bold r:id="rId96"/>
      <p:italic r:id="rId97"/>
      <p:boldItalic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8338"/>
    <a:srgbClr val="F1A713"/>
    <a:srgbClr val="FF7605"/>
    <a:srgbClr val="F7B675"/>
    <a:srgbClr val="F79109"/>
    <a:srgbClr val="FFCA21"/>
    <a:srgbClr val="E6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D9A748A-5EDF-47A2-A65E-5F4390420DF3}">
  <a:tblStyle styleId="{7D9A748A-5EDF-47A2-A65E-5F4390420D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315BB9-0D7E-4E61-AD38-CF0247EF620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font" Target="fonts/font1.fntdata"/><Relationship Id="rId97"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302215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db0adeaf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db0adeaf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8db0adeaf6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8db0adeaf6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db0adeaf6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db0adeaf6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8db0adeaf6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8db0adeaf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8db0adeaf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8db0adeaf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8db0adeaf6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28db0adeaf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8db0adeaf6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8db0adeaf6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8db0adeaf6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28db0adeaf6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1178e085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1178e085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8db0adeaf6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8db0adeaf6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2a8e28482d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2a8e28482d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81178e08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81178e08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81178e085a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281178e085a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81178e085a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81178e085a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281178e085a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281178e085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81178e085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81178e085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81178e085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81178e085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81f6d89e97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81f6d89e9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1f6d89e9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1f6d89e9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81f6d89e97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81f6d89e9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81f6d89e9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281f6d89e9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8096bffd6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8096bffd6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81f6d89e9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81f6d89e9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81f6d89e9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81f6d89e9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81f6d89e97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81f6d89e9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81f6d89e97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81f6d89e97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81f6d89e9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81f6d89e9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81f6d89e97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81f6d89e97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281f6d89e97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281f6d89e9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81f6d89e97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81f6d89e97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96bffd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96bffd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81f6d89e9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81f6d89e9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8db0adeaf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8db0adeaf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28096bffd6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28096bffd6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22b21ebf290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22b21ebf290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280344dbd95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280344dbd95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80344dbd95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80344dbd95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80344dbd95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80344dbd95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80344dbd95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280344dbd95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2b21ebf29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22b21ebf2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2b21ebf2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2b21ebf2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80344dbd95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280344dbd95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8db0adea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8db0adea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50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5880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280344dbd95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280344dbd95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0244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8268d8eb4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8268d8eb4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280344dbd95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280344dbd9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2b21ebf29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2b21ebf29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2b21ebf290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2b21ebf290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80344dbd95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80344dbd9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28096bffd65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28096bffd65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28096bffd6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28096bffd6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b0adeaf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b0adeaf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2b21ebf29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2b21ebf290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2b21ebf290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2b21ebf290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41536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3414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96710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8268d8eb4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28268d8eb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7328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91184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db0adeaf6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db0adeaf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22b21ebf290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22b21ebf290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32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8db0adeaf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8db0adeaf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90.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50.png"/><Relationship Id="rId7"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11.png"/></Relationships>
</file>

<file path=ppt/slides/_rels/slide7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40.png"/><Relationship Id="rId4" Type="http://schemas.openxmlformats.org/officeDocument/2006/relationships/image" Target="../media/image331.png"/></Relationships>
</file>

<file path=ppt/slides/_rels/slide7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4.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240.png"/></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10.png"/><Relationship Id="rId2" Type="http://schemas.openxmlformats.org/officeDocument/2006/relationships/notesSlide" Target="../notesSlides/notesSlide76.xml"/><Relationship Id="rId1" Type="http://schemas.openxmlformats.org/officeDocument/2006/relationships/slideLayout" Target="../slideLayouts/slideLayout5.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 Embedding</a:t>
            </a:r>
            <a:endParaRPr>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p:nvPr/>
        </p:nvSpPr>
        <p:spPr>
          <a:xfrm>
            <a:off x="7151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
        <p:nvSpPr>
          <p:cNvPr id="174" name="Google Shape;207;p21"/>
          <p:cNvSpPr txBox="1">
            <a:spLocks/>
          </p:cNvSpPr>
          <p:nvPr/>
        </p:nvSpPr>
        <p:spPr>
          <a:xfrm>
            <a:off x="813173" y="3358863"/>
            <a:ext cx="3048611" cy="850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Presenter: </a:t>
            </a:r>
            <a:r>
              <a:rPr lang="en-US" dirty="0" err="1"/>
              <a:t>Nguyễn</a:t>
            </a:r>
            <a:r>
              <a:rPr lang="en-US" dirty="0"/>
              <a:t> </a:t>
            </a:r>
            <a:r>
              <a:rPr lang="en-US" dirty="0" err="1"/>
              <a:t>Chí</a:t>
            </a:r>
            <a:r>
              <a:rPr lang="en-US" dirty="0"/>
              <a:t> </a:t>
            </a:r>
            <a:r>
              <a:rPr lang="en-US" dirty="0" err="1"/>
              <a:t>Cường</a:t>
            </a:r>
            <a:endParaRPr lang="en-US" dirty="0"/>
          </a:p>
          <a:p>
            <a:pPr marL="0" indent="0">
              <a:buFont typeface="Golos Text"/>
              <a:buNone/>
            </a:pPr>
            <a:r>
              <a:rPr lang="en-US" dirty="0"/>
              <a:t>Mentor: </a:t>
            </a:r>
            <a:r>
              <a:rPr lang="en-US" dirty="0" err="1"/>
              <a:t>Nguyễn</a:t>
            </a:r>
            <a:r>
              <a:rPr lang="en-US" dirty="0"/>
              <a:t> Văn </a:t>
            </a:r>
            <a:r>
              <a:rPr lang="en-US" dirty="0" err="1"/>
              <a:t>Triệu</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73" name="Google Shape;273;p27"/>
          <p:cNvSpPr txBox="1"/>
          <p:nvPr/>
        </p:nvSpPr>
        <p:spPr>
          <a:xfrm>
            <a:off x="51345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of :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and: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to: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in: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was: 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the: 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is: 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for: 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as : 10</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hug: 10.000</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4" name="Google Shape;274;p27"/>
          <p:cNvSpPr txBox="1"/>
          <p:nvPr/>
        </p:nvSpPr>
        <p:spPr>
          <a:xfrm>
            <a:off x="2099250" y="877350"/>
            <a:ext cx="1768800" cy="3968700"/>
          </a:xfrm>
          <a:prstGeom prst="rect">
            <a:avLst/>
          </a:prstGeom>
          <a:noFill/>
          <a:ln>
            <a:noFill/>
          </a:ln>
        </p:spPr>
        <p:txBody>
          <a:bodyPr spcFirstLastPara="1" wrap="square" lIns="91425" tIns="91425" rIns="91425" bIns="91425" anchor="t" anchorCtr="0">
            <a:spAutoFit/>
          </a:bodyPr>
          <a:lstStyle/>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 1</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b: 2</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c: 3</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d: 4</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e: 5</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1: 27</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2: 28</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3: 29</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256</a:t>
            </a:r>
            <a:endParaRPr>
              <a:solidFill>
                <a:schemeClr val="dk1"/>
              </a:solidFill>
              <a:latin typeface="Golos Text"/>
              <a:ea typeface="Golos Text"/>
              <a:cs typeface="Golos Text"/>
              <a:sym typeface="Golos Text"/>
            </a:endParaRPr>
          </a:p>
          <a:p>
            <a:pPr marL="0" lvl="0" indent="0" algn="l" rtl="0">
              <a:lnSpc>
                <a:spcPct val="138000"/>
              </a:lnSpc>
              <a:spcBef>
                <a:spcPts val="0"/>
              </a:spcBef>
              <a:spcAft>
                <a:spcPts val="0"/>
              </a:spcAft>
              <a:buNone/>
            </a:pPr>
            <a:r>
              <a:rPr lang="en">
                <a:solidFill>
                  <a:schemeClr val="dk1"/>
                </a:solidFill>
                <a:latin typeface="Golos Text"/>
                <a:ea typeface="Golos Text"/>
                <a:cs typeface="Golos Text"/>
                <a:sym typeface="Golos Text"/>
              </a:rPr>
              <a:t>@: 257</a:t>
            </a:r>
            <a:endParaRPr>
              <a:solidFill>
                <a:schemeClr val="dk1"/>
              </a:solidFill>
              <a:latin typeface="Golos Text"/>
              <a:ea typeface="Golos Text"/>
              <a:cs typeface="Golos Text"/>
              <a:sym typeface="Golos Text"/>
            </a:endParaRPr>
          </a:p>
          <a:p>
            <a:pPr marL="0" lvl="0" indent="0" algn="l" rtl="0">
              <a:lnSpc>
                <a:spcPct val="115000"/>
              </a:lnSpc>
              <a:spcBef>
                <a:spcPts val="0"/>
              </a:spcBef>
              <a:spcAft>
                <a:spcPts val="0"/>
              </a:spcAft>
              <a:buNone/>
            </a:pPr>
            <a:endParaRPr b="1">
              <a:solidFill>
                <a:schemeClr val="dk1"/>
              </a:solidFill>
              <a:latin typeface="Golos Text"/>
              <a:ea typeface="Golos Text"/>
              <a:cs typeface="Golos Text"/>
              <a:sym typeface="Golos Text"/>
            </a:endParaRPr>
          </a:p>
        </p:txBody>
      </p:sp>
      <p:sp>
        <p:nvSpPr>
          <p:cNvPr id="275" name="Google Shape;275;p27"/>
          <p:cNvSpPr txBox="1">
            <a:spLocks noGrp="1"/>
          </p:cNvSpPr>
          <p:nvPr>
            <p:ph type="body" idx="4294967295"/>
          </p:nvPr>
        </p:nvSpPr>
        <p:spPr>
          <a:xfrm>
            <a:off x="310750"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Character-based vocabulary</a:t>
            </a:r>
            <a:endParaRPr i="1">
              <a:solidFill>
                <a:schemeClr val="accent1"/>
              </a:solidFill>
            </a:endParaRPr>
          </a:p>
        </p:txBody>
      </p:sp>
      <p:sp>
        <p:nvSpPr>
          <p:cNvPr id="276" name="Google Shape;276;p27"/>
          <p:cNvSpPr txBox="1">
            <a:spLocks noGrp="1"/>
          </p:cNvSpPr>
          <p:nvPr>
            <p:ph type="body" idx="4294967295"/>
          </p:nvPr>
        </p:nvSpPr>
        <p:spPr>
          <a:xfrm>
            <a:off x="5711725" y="4519300"/>
            <a:ext cx="2640900" cy="42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accent1"/>
                </a:solidFill>
              </a:rPr>
              <a:t>Word-based vocabulary</a:t>
            </a:r>
            <a:endParaRPr i="1">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8"/>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graphicFrame>
        <p:nvGraphicFramePr>
          <p:cNvPr id="282" name="Google Shape;282;p28"/>
          <p:cNvGraphicFramePr/>
          <p:nvPr/>
        </p:nvGraphicFramePr>
        <p:xfrm>
          <a:off x="497225" y="1003838"/>
          <a:ext cx="517580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83" name="Google Shape;283;p28"/>
          <p:cNvSpPr/>
          <p:nvPr/>
        </p:nvSpPr>
        <p:spPr>
          <a:xfrm>
            <a:off x="657338" y="19886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84" name="Google Shape;284;p28"/>
          <p:cNvSpPr/>
          <p:nvPr/>
        </p:nvSpPr>
        <p:spPr>
          <a:xfrm>
            <a:off x="1966788" y="1997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85" name="Google Shape;285;p28"/>
          <p:cNvSpPr/>
          <p:nvPr/>
        </p:nvSpPr>
        <p:spPr>
          <a:xfrm>
            <a:off x="3329288" y="200153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86" name="Google Shape;286;p28"/>
          <p:cNvCxnSpPr>
            <a:endCxn id="283" idx="0"/>
          </p:cNvCxnSpPr>
          <p:nvPr/>
        </p:nvCxnSpPr>
        <p:spPr>
          <a:xfrm>
            <a:off x="1137188" y="1400038"/>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87" name="Google Shape;287;p28"/>
          <p:cNvCxnSpPr>
            <a:endCxn id="284" idx="0"/>
          </p:cNvCxnSpPr>
          <p:nvPr/>
        </p:nvCxnSpPr>
        <p:spPr>
          <a:xfrm>
            <a:off x="2443638" y="1400088"/>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88" name="Google Shape;288;p28"/>
          <p:cNvCxnSpPr>
            <a:endCxn id="285" idx="0"/>
          </p:cNvCxnSpPr>
          <p:nvPr/>
        </p:nvCxnSpPr>
        <p:spPr>
          <a:xfrm>
            <a:off x="3801638" y="1400038"/>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89" name="Google Shape;289;p28"/>
          <p:cNvSpPr/>
          <p:nvPr/>
        </p:nvSpPr>
        <p:spPr>
          <a:xfrm>
            <a:off x="4553200" y="1988688"/>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90" name="Google Shape;290;p28"/>
          <p:cNvCxnSpPr>
            <a:endCxn id="289" idx="0"/>
          </p:cNvCxnSpPr>
          <p:nvPr/>
        </p:nvCxnSpPr>
        <p:spPr>
          <a:xfrm>
            <a:off x="5033050" y="1400088"/>
            <a:ext cx="0" cy="588600"/>
          </a:xfrm>
          <a:prstGeom prst="straightConnector1">
            <a:avLst/>
          </a:prstGeom>
          <a:noFill/>
          <a:ln w="9525" cap="flat" cmpd="sng">
            <a:solidFill>
              <a:schemeClr val="dk2"/>
            </a:solidFill>
            <a:prstDash val="solid"/>
            <a:round/>
            <a:headEnd type="none" w="med" len="med"/>
            <a:tailEnd type="triangle" w="med" len="med"/>
          </a:ln>
        </p:spPr>
      </p:cxnSp>
      <p:graphicFrame>
        <p:nvGraphicFramePr>
          <p:cNvPr id="291" name="Google Shape;291;p28"/>
          <p:cNvGraphicFramePr/>
          <p:nvPr/>
        </p:nvGraphicFramePr>
        <p:xfrm>
          <a:off x="497225" y="3019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92" name="Google Shape;292;p28"/>
          <p:cNvGraphicFramePr/>
          <p:nvPr/>
        </p:nvGraphicFramePr>
        <p:xfrm>
          <a:off x="497225" y="4128725"/>
          <a:ext cx="7239200" cy="396210"/>
        </p:xfrm>
        <a:graphic>
          <a:graphicData uri="http://schemas.openxmlformats.org/drawingml/2006/table">
            <a:tbl>
              <a:tblPr>
                <a:noFill/>
                <a:tableStyleId>{7D9A748A-5EDF-47A2-A65E-5F4390420DF3}</a:tableStyleId>
              </a:tblPr>
              <a:tblGrid>
                <a:gridCol w="452450">
                  <a:extLst>
                    <a:ext uri="{9D8B030D-6E8A-4147-A177-3AD203B41FA5}">
                      <a16:colId xmlns:a16="http://schemas.microsoft.com/office/drawing/2014/main" val="20000"/>
                    </a:ext>
                  </a:extLst>
                </a:gridCol>
                <a:gridCol w="452450">
                  <a:extLst>
                    <a:ext uri="{9D8B030D-6E8A-4147-A177-3AD203B41FA5}">
                      <a16:colId xmlns:a16="http://schemas.microsoft.com/office/drawing/2014/main" val="20001"/>
                    </a:ext>
                  </a:extLst>
                </a:gridCol>
                <a:gridCol w="452450">
                  <a:extLst>
                    <a:ext uri="{9D8B030D-6E8A-4147-A177-3AD203B41FA5}">
                      <a16:colId xmlns:a16="http://schemas.microsoft.com/office/drawing/2014/main" val="20002"/>
                    </a:ext>
                  </a:extLst>
                </a:gridCol>
                <a:gridCol w="452450">
                  <a:extLst>
                    <a:ext uri="{9D8B030D-6E8A-4147-A177-3AD203B41FA5}">
                      <a16:colId xmlns:a16="http://schemas.microsoft.com/office/drawing/2014/main" val="20003"/>
                    </a:ext>
                  </a:extLst>
                </a:gridCol>
                <a:gridCol w="452450">
                  <a:extLst>
                    <a:ext uri="{9D8B030D-6E8A-4147-A177-3AD203B41FA5}">
                      <a16:colId xmlns:a16="http://schemas.microsoft.com/office/drawing/2014/main" val="20004"/>
                    </a:ext>
                  </a:extLst>
                </a:gridCol>
                <a:gridCol w="452450">
                  <a:extLst>
                    <a:ext uri="{9D8B030D-6E8A-4147-A177-3AD203B41FA5}">
                      <a16:colId xmlns:a16="http://schemas.microsoft.com/office/drawing/2014/main" val="20005"/>
                    </a:ext>
                  </a:extLst>
                </a:gridCol>
                <a:gridCol w="452450">
                  <a:extLst>
                    <a:ext uri="{9D8B030D-6E8A-4147-A177-3AD203B41FA5}">
                      <a16:colId xmlns:a16="http://schemas.microsoft.com/office/drawing/2014/main" val="20006"/>
                    </a:ext>
                  </a:extLst>
                </a:gridCol>
                <a:gridCol w="452450">
                  <a:extLst>
                    <a:ext uri="{9D8B030D-6E8A-4147-A177-3AD203B41FA5}">
                      <a16:colId xmlns:a16="http://schemas.microsoft.com/office/drawing/2014/main" val="20007"/>
                    </a:ext>
                  </a:extLst>
                </a:gridCol>
                <a:gridCol w="452450">
                  <a:extLst>
                    <a:ext uri="{9D8B030D-6E8A-4147-A177-3AD203B41FA5}">
                      <a16:colId xmlns:a16="http://schemas.microsoft.com/office/drawing/2014/main" val="20008"/>
                    </a:ext>
                  </a:extLst>
                </a:gridCol>
                <a:gridCol w="452450">
                  <a:extLst>
                    <a:ext uri="{9D8B030D-6E8A-4147-A177-3AD203B41FA5}">
                      <a16:colId xmlns:a16="http://schemas.microsoft.com/office/drawing/2014/main" val="20009"/>
                    </a:ext>
                  </a:extLst>
                </a:gridCol>
                <a:gridCol w="452450">
                  <a:extLst>
                    <a:ext uri="{9D8B030D-6E8A-4147-A177-3AD203B41FA5}">
                      <a16:colId xmlns:a16="http://schemas.microsoft.com/office/drawing/2014/main" val="20010"/>
                    </a:ext>
                  </a:extLst>
                </a:gridCol>
                <a:gridCol w="452450">
                  <a:extLst>
                    <a:ext uri="{9D8B030D-6E8A-4147-A177-3AD203B41FA5}">
                      <a16:colId xmlns:a16="http://schemas.microsoft.com/office/drawing/2014/main" val="20011"/>
                    </a:ext>
                  </a:extLst>
                </a:gridCol>
                <a:gridCol w="452450">
                  <a:extLst>
                    <a:ext uri="{9D8B030D-6E8A-4147-A177-3AD203B41FA5}">
                      <a16:colId xmlns:a16="http://schemas.microsoft.com/office/drawing/2014/main" val="20012"/>
                    </a:ext>
                  </a:extLst>
                </a:gridCol>
                <a:gridCol w="452450">
                  <a:extLst>
                    <a:ext uri="{9D8B030D-6E8A-4147-A177-3AD203B41FA5}">
                      <a16:colId xmlns:a16="http://schemas.microsoft.com/office/drawing/2014/main" val="20013"/>
                    </a:ext>
                  </a:extLst>
                </a:gridCol>
                <a:gridCol w="452450">
                  <a:extLst>
                    <a:ext uri="{9D8B030D-6E8A-4147-A177-3AD203B41FA5}">
                      <a16:colId xmlns:a16="http://schemas.microsoft.com/office/drawing/2014/main" val="20014"/>
                    </a:ext>
                  </a:extLst>
                </a:gridCol>
                <a:gridCol w="452450">
                  <a:extLst>
                    <a:ext uri="{9D8B030D-6E8A-4147-A177-3AD203B41FA5}">
                      <a16:colId xmlns:a16="http://schemas.microsoft.com/office/drawing/2014/main" val="20015"/>
                    </a:ext>
                  </a:extLst>
                </a:gridCol>
              </a:tblGrid>
              <a:tr h="381000">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40</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7</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5</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16</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19</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293" name="Google Shape;293;p28"/>
          <p:cNvCxnSpPr/>
          <p:nvPr/>
        </p:nvCxnSpPr>
        <p:spPr>
          <a:xfrm>
            <a:off x="4113550" y="3433175"/>
            <a:ext cx="0" cy="690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9"/>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299" name="Google Shape;299;p29"/>
          <p:cNvSpPr/>
          <p:nvPr/>
        </p:nvSpPr>
        <p:spPr>
          <a:xfrm>
            <a:off x="846675" y="2021425"/>
            <a:ext cx="3524400" cy="207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large vocabulary</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Large quality of out-of-vocabulary tokens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Loss of meaning across very similarity words</a:t>
            </a:r>
            <a:endParaRPr sz="1600">
              <a:latin typeface="Golos Text"/>
              <a:ea typeface="Golos Text"/>
              <a:cs typeface="Golos Text"/>
              <a:sym typeface="Golos Text"/>
            </a:endParaRPr>
          </a:p>
        </p:txBody>
      </p:sp>
      <p:sp>
        <p:nvSpPr>
          <p:cNvPr id="300" name="Google Shape;300;p29"/>
          <p:cNvSpPr/>
          <p:nvPr/>
        </p:nvSpPr>
        <p:spPr>
          <a:xfrm>
            <a:off x="5281075" y="2021425"/>
            <a:ext cx="3524400" cy="2074200"/>
          </a:xfrm>
          <a:prstGeom prst="roundRect">
            <a:avLst>
              <a:gd name="adj" fmla="val 16667"/>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olos Text"/>
                <a:ea typeface="Golos Text"/>
                <a:cs typeface="Golos Text"/>
                <a:sym typeface="Golos Text"/>
              </a:rPr>
              <a:t>Very long sequences</a:t>
            </a:r>
            <a:endParaRPr sz="1600">
              <a:latin typeface="Golos Text"/>
              <a:ea typeface="Golos Text"/>
              <a:cs typeface="Golos Text"/>
              <a:sym typeface="Golos Text"/>
            </a:endParaRPr>
          </a:p>
          <a:p>
            <a:pPr marL="0" lvl="0" indent="0" algn="ctr" rtl="0">
              <a:spcBef>
                <a:spcPts val="0"/>
              </a:spcBef>
              <a:spcAft>
                <a:spcPts val="0"/>
              </a:spcAft>
              <a:buNone/>
            </a:pPr>
            <a:endParaRPr sz="1600">
              <a:latin typeface="Golos Text"/>
              <a:ea typeface="Golos Text"/>
              <a:cs typeface="Golos Text"/>
              <a:sym typeface="Golos Text"/>
            </a:endParaRPr>
          </a:p>
          <a:p>
            <a:pPr marL="0" lvl="0" indent="0" algn="ctr" rtl="0">
              <a:spcBef>
                <a:spcPts val="0"/>
              </a:spcBef>
              <a:spcAft>
                <a:spcPts val="0"/>
              </a:spcAft>
              <a:buNone/>
            </a:pPr>
            <a:r>
              <a:rPr lang="en" sz="1600">
                <a:latin typeface="Golos Text"/>
                <a:ea typeface="Golos Text"/>
                <a:cs typeface="Golos Text"/>
                <a:sym typeface="Golos Text"/>
              </a:rPr>
              <a:t>Less meaningful individual tokens</a:t>
            </a:r>
            <a:endParaRPr sz="1600">
              <a:latin typeface="Golos Text"/>
              <a:ea typeface="Golos Text"/>
              <a:cs typeface="Golos Text"/>
              <a:sym typeface="Golos Text"/>
            </a:endParaRPr>
          </a:p>
        </p:txBody>
      </p:sp>
      <p:sp>
        <p:nvSpPr>
          <p:cNvPr id="301" name="Google Shape;301;p29"/>
          <p:cNvSpPr txBox="1">
            <a:spLocks noGrp="1"/>
          </p:cNvSpPr>
          <p:nvPr>
            <p:ph type="body" idx="4294967295"/>
          </p:nvPr>
        </p:nvSpPr>
        <p:spPr>
          <a:xfrm>
            <a:off x="1427925" y="1362300"/>
            <a:ext cx="23619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a:t>
            </a:r>
            <a:endParaRPr/>
          </a:p>
        </p:txBody>
      </p:sp>
      <p:sp>
        <p:nvSpPr>
          <p:cNvPr id="302" name="Google Shape;302;p29"/>
          <p:cNvSpPr txBox="1">
            <a:spLocks noGrp="1"/>
          </p:cNvSpPr>
          <p:nvPr>
            <p:ph type="body" idx="4294967295"/>
          </p:nvPr>
        </p:nvSpPr>
        <p:spPr>
          <a:xfrm>
            <a:off x="5640625" y="1362300"/>
            <a:ext cx="28053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Characters-based tokenization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08" name="Google Shape;308;p30"/>
          <p:cNvSpPr/>
          <p:nvPr/>
        </p:nvSpPr>
        <p:spPr>
          <a:xfrm>
            <a:off x="2189279"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a:t>
            </a:r>
            <a:endParaRPr sz="1800">
              <a:latin typeface="Golos Text"/>
              <a:ea typeface="Golos Text"/>
              <a:cs typeface="Golos Text"/>
              <a:sym typeface="Golos Text"/>
            </a:endParaRPr>
          </a:p>
        </p:txBody>
      </p:sp>
      <p:graphicFrame>
        <p:nvGraphicFramePr>
          <p:cNvPr id="309" name="Google Shape;309;p30"/>
          <p:cNvGraphicFramePr/>
          <p:nvPr/>
        </p:nvGraphicFramePr>
        <p:xfrm>
          <a:off x="1381638" y="3640625"/>
          <a:ext cx="2915775"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gridCol w="971925">
                  <a:extLst>
                    <a:ext uri="{9D8B030D-6E8A-4147-A177-3AD203B41FA5}">
                      <a16:colId xmlns:a16="http://schemas.microsoft.com/office/drawing/2014/main" val="20002"/>
                    </a:ext>
                  </a:extLst>
                </a:gridCol>
              </a:tblGrid>
              <a:tr h="301625">
                <a:tc>
                  <a:txBody>
                    <a:bodyPr/>
                    <a:lstStyle/>
                    <a:p>
                      <a:pPr marL="0" lvl="0" indent="0" algn="ctr" rtl="0">
                        <a:spcBef>
                          <a:spcPts val="0"/>
                        </a:spcBef>
                        <a:spcAft>
                          <a:spcPts val="0"/>
                        </a:spcAft>
                        <a:buNone/>
                      </a:pPr>
                      <a:r>
                        <a:rPr lang="en" sz="1800"/>
                        <a:t>d</a:t>
                      </a:r>
                      <a:endParaRPr sz="1800"/>
                    </a:p>
                  </a:txBody>
                  <a:tcPr marL="91425" marR="91425" marT="91425" marB="91425" anchor="ctr"/>
                </a:tc>
                <a:tc>
                  <a:txBody>
                    <a:bodyPr/>
                    <a:lstStyle/>
                    <a:p>
                      <a:pPr marL="0" lvl="0" indent="0" algn="ctr" rtl="0">
                        <a:spcBef>
                          <a:spcPts val="0"/>
                        </a:spcBef>
                        <a:spcAft>
                          <a:spcPts val="0"/>
                        </a:spcAft>
                        <a:buNone/>
                      </a:pPr>
                      <a:r>
                        <a:rPr lang="en" sz="1800"/>
                        <a:t>o</a:t>
                      </a:r>
                      <a:endParaRPr sz="1800"/>
                    </a:p>
                  </a:txBody>
                  <a:tcPr marL="91425" marR="91425" marT="91425" marB="91425" anchor="ctr"/>
                </a:tc>
                <a:tc>
                  <a:txBody>
                    <a:bodyPr/>
                    <a:lstStyle/>
                    <a:p>
                      <a:pPr marL="0" lvl="0" indent="0" algn="ctr" rtl="0">
                        <a:spcBef>
                          <a:spcPts val="0"/>
                        </a:spcBef>
                        <a:spcAft>
                          <a:spcPts val="0"/>
                        </a:spcAft>
                        <a:buNone/>
                      </a:pPr>
                      <a:r>
                        <a:rPr lang="en" sz="1800"/>
                        <a:t>g</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0" name="Google Shape;310;p30"/>
          <p:cNvCxnSpPr>
            <a:stCxn id="308" idx="2"/>
          </p:cNvCxnSpPr>
          <p:nvPr/>
        </p:nvCxnSpPr>
        <p:spPr>
          <a:xfrm flipH="1">
            <a:off x="2833529" y="2677581"/>
            <a:ext cx="6000" cy="984300"/>
          </a:xfrm>
          <a:prstGeom prst="straightConnector1">
            <a:avLst/>
          </a:prstGeom>
          <a:noFill/>
          <a:ln w="19050" cap="flat" cmpd="sng">
            <a:solidFill>
              <a:schemeClr val="dk2"/>
            </a:solidFill>
            <a:prstDash val="solid"/>
            <a:round/>
            <a:headEnd type="none" w="med" len="med"/>
            <a:tailEnd type="triangle" w="med" len="med"/>
          </a:ln>
        </p:spPr>
      </p:cxnSp>
      <p:sp>
        <p:nvSpPr>
          <p:cNvPr id="311" name="Google Shape;311;p30"/>
          <p:cNvSpPr/>
          <p:nvPr/>
        </p:nvSpPr>
        <p:spPr>
          <a:xfrm>
            <a:off x="6575004" y="1893381"/>
            <a:ext cx="1300500" cy="78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dogs</a:t>
            </a:r>
            <a:endParaRPr sz="1800">
              <a:latin typeface="Golos Text"/>
              <a:ea typeface="Golos Text"/>
              <a:cs typeface="Golos Text"/>
              <a:sym typeface="Golos Text"/>
            </a:endParaRPr>
          </a:p>
        </p:txBody>
      </p:sp>
      <p:graphicFrame>
        <p:nvGraphicFramePr>
          <p:cNvPr id="312" name="Google Shape;312;p30"/>
          <p:cNvGraphicFramePr/>
          <p:nvPr/>
        </p:nvGraphicFramePr>
        <p:xfrm>
          <a:off x="6250313" y="3640625"/>
          <a:ext cx="1943850" cy="457170"/>
        </p:xfrm>
        <a:graphic>
          <a:graphicData uri="http://schemas.openxmlformats.org/drawingml/2006/table">
            <a:tbl>
              <a:tblPr>
                <a:noFill/>
                <a:tableStyleId>{7D9A748A-5EDF-47A2-A65E-5F4390420DF3}</a:tableStyleId>
              </a:tblPr>
              <a:tblGrid>
                <a:gridCol w="971925">
                  <a:extLst>
                    <a:ext uri="{9D8B030D-6E8A-4147-A177-3AD203B41FA5}">
                      <a16:colId xmlns:a16="http://schemas.microsoft.com/office/drawing/2014/main" val="20000"/>
                    </a:ext>
                  </a:extLst>
                </a:gridCol>
                <a:gridCol w="971925">
                  <a:extLst>
                    <a:ext uri="{9D8B030D-6E8A-4147-A177-3AD203B41FA5}">
                      <a16:colId xmlns:a16="http://schemas.microsoft.com/office/drawing/2014/main" val="20001"/>
                    </a:ext>
                  </a:extLst>
                </a:gridCol>
              </a:tblGrid>
              <a:tr h="301625">
                <a:tc>
                  <a:txBody>
                    <a:bodyPr/>
                    <a:lstStyle/>
                    <a:p>
                      <a:pPr marL="0" lvl="0" indent="0" algn="ctr" rtl="0">
                        <a:spcBef>
                          <a:spcPts val="0"/>
                        </a:spcBef>
                        <a:spcAft>
                          <a:spcPts val="0"/>
                        </a:spcAft>
                        <a:buNone/>
                      </a:pPr>
                      <a:r>
                        <a:rPr lang="en" sz="1800"/>
                        <a:t>dog</a:t>
                      </a:r>
                      <a:endParaRPr sz="1800"/>
                    </a:p>
                  </a:txBody>
                  <a:tcPr marL="91425" marR="91425" marT="91425" marB="91425" anchor="ctr"/>
                </a:tc>
                <a:tc>
                  <a:txBody>
                    <a:bodyPr/>
                    <a:lstStyle/>
                    <a:p>
                      <a:pPr marL="0" lvl="0" indent="0" algn="ctr" rtl="0">
                        <a:spcBef>
                          <a:spcPts val="0"/>
                        </a:spcBef>
                        <a:spcAft>
                          <a:spcPts val="0"/>
                        </a:spcAft>
                        <a:buNone/>
                      </a:pPr>
                      <a:r>
                        <a:rPr lang="en" sz="1800"/>
                        <a:t>s</a:t>
                      </a:r>
                      <a:endParaRPr sz="1800"/>
                    </a:p>
                  </a:txBody>
                  <a:tcPr marL="91425" marR="91425" marT="91425" marB="91425" anchor="ctr"/>
                </a:tc>
                <a:extLst>
                  <a:ext uri="{0D108BD9-81ED-4DB2-BD59-A6C34878D82A}">
                    <a16:rowId xmlns:a16="http://schemas.microsoft.com/office/drawing/2014/main" val="10000"/>
                  </a:ext>
                </a:extLst>
              </a:tr>
            </a:tbl>
          </a:graphicData>
        </a:graphic>
      </p:graphicFrame>
      <p:cxnSp>
        <p:nvCxnSpPr>
          <p:cNvPr id="313" name="Google Shape;313;p30"/>
          <p:cNvCxnSpPr>
            <a:stCxn id="311" idx="2"/>
          </p:cNvCxnSpPr>
          <p:nvPr/>
        </p:nvCxnSpPr>
        <p:spPr>
          <a:xfrm flipH="1">
            <a:off x="7219254" y="2677581"/>
            <a:ext cx="6000" cy="984300"/>
          </a:xfrm>
          <a:prstGeom prst="straightConnector1">
            <a:avLst/>
          </a:prstGeom>
          <a:noFill/>
          <a:ln w="19050" cap="flat" cmpd="sng">
            <a:solidFill>
              <a:schemeClr val="dk2"/>
            </a:solidFill>
            <a:prstDash val="solid"/>
            <a:round/>
            <a:headEnd type="none" w="med" len="med"/>
            <a:tailEnd type="triangle" w="med" len="med"/>
          </a:ln>
        </p:spPr>
      </p:cxnSp>
      <p:cxnSp>
        <p:nvCxnSpPr>
          <p:cNvPr id="314" name="Google Shape;314;p30"/>
          <p:cNvCxnSpPr/>
          <p:nvPr/>
        </p:nvCxnSpPr>
        <p:spPr>
          <a:xfrm>
            <a:off x="949825" y="1893375"/>
            <a:ext cx="3778200" cy="2762100"/>
          </a:xfrm>
          <a:prstGeom prst="straightConnector1">
            <a:avLst/>
          </a:prstGeom>
          <a:noFill/>
          <a:ln w="28575" cap="flat" cmpd="sng">
            <a:solidFill>
              <a:srgbClr val="A61C00"/>
            </a:solidFill>
            <a:prstDash val="solid"/>
            <a:round/>
            <a:headEnd type="none" w="med" len="med"/>
            <a:tailEnd type="none" w="med" len="med"/>
          </a:ln>
        </p:spPr>
      </p:cxnSp>
      <p:cxnSp>
        <p:nvCxnSpPr>
          <p:cNvPr id="315" name="Google Shape;315;p30"/>
          <p:cNvCxnSpPr/>
          <p:nvPr/>
        </p:nvCxnSpPr>
        <p:spPr>
          <a:xfrm flipH="1">
            <a:off x="992225" y="1947300"/>
            <a:ext cx="3587700" cy="2709300"/>
          </a:xfrm>
          <a:prstGeom prst="straightConnector1">
            <a:avLst/>
          </a:prstGeom>
          <a:noFill/>
          <a:ln w="28575" cap="flat" cmpd="sng">
            <a:solidFill>
              <a:srgbClr val="A61C00"/>
            </a:solidFill>
            <a:prstDash val="solid"/>
            <a:round/>
            <a:headEnd type="none" w="med" len="med"/>
            <a:tailEnd type="none" w="med" len="med"/>
          </a:ln>
        </p:spPr>
      </p:cxnSp>
      <p:sp>
        <p:nvSpPr>
          <p:cNvPr id="316" name="Google Shape;316;p30"/>
          <p:cNvSpPr txBox="1">
            <a:spLocks noGrp="1"/>
          </p:cNvSpPr>
          <p:nvPr>
            <p:ph type="body" idx="4294967295"/>
          </p:nvPr>
        </p:nvSpPr>
        <p:spPr>
          <a:xfrm>
            <a:off x="949825"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Frequently used words should not be splitting into smaller subwords</a:t>
            </a:r>
            <a:endParaRPr/>
          </a:p>
        </p:txBody>
      </p:sp>
      <p:sp>
        <p:nvSpPr>
          <p:cNvPr id="317" name="Google Shape;317;p30"/>
          <p:cNvSpPr txBox="1">
            <a:spLocks noGrp="1"/>
          </p:cNvSpPr>
          <p:nvPr>
            <p:ph type="body" idx="4294967295"/>
          </p:nvPr>
        </p:nvSpPr>
        <p:spPr>
          <a:xfrm>
            <a:off x="5320750" y="1013050"/>
            <a:ext cx="3587700" cy="58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23" name="Google Shape;323;p31"/>
          <p:cNvSpPr/>
          <p:nvPr/>
        </p:nvSpPr>
        <p:spPr>
          <a:xfrm>
            <a:off x="3333046" y="1861626"/>
            <a:ext cx="2351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tokenization</a:t>
            </a:r>
            <a:endParaRPr sz="1800">
              <a:latin typeface="Golos Text"/>
              <a:ea typeface="Golos Text"/>
              <a:cs typeface="Golos Text"/>
              <a:sym typeface="Golos Text"/>
            </a:endParaRPr>
          </a:p>
        </p:txBody>
      </p:sp>
      <p:cxnSp>
        <p:nvCxnSpPr>
          <p:cNvPr id="324" name="Google Shape;324;p31"/>
          <p:cNvCxnSpPr>
            <a:stCxn id="323" idx="2"/>
            <a:endCxn id="325" idx="0"/>
          </p:cNvCxnSpPr>
          <p:nvPr/>
        </p:nvCxnSpPr>
        <p:spPr>
          <a:xfrm flipH="1">
            <a:off x="3588496" y="2569026"/>
            <a:ext cx="920100" cy="778500"/>
          </a:xfrm>
          <a:prstGeom prst="straightConnector1">
            <a:avLst/>
          </a:prstGeom>
          <a:noFill/>
          <a:ln w="19050" cap="flat" cmpd="sng">
            <a:solidFill>
              <a:schemeClr val="dk2"/>
            </a:solidFill>
            <a:prstDash val="solid"/>
            <a:round/>
            <a:headEnd type="none" w="med" len="med"/>
            <a:tailEnd type="triangle" w="med" len="med"/>
          </a:ln>
        </p:spPr>
      </p:cxnSp>
      <p:sp>
        <p:nvSpPr>
          <p:cNvPr id="326" name="Google Shape;326;p31"/>
          <p:cNvSpPr txBox="1">
            <a:spLocks noGrp="1"/>
          </p:cNvSpPr>
          <p:nvPr>
            <p:ph type="body" idx="4294967295"/>
          </p:nvPr>
        </p:nvSpPr>
        <p:spPr>
          <a:xfrm>
            <a:off x="715100" y="861400"/>
            <a:ext cx="7825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Rare words should be decomposes into meaningful subwords</a:t>
            </a:r>
            <a:endParaRPr/>
          </a:p>
        </p:txBody>
      </p:sp>
      <p:sp>
        <p:nvSpPr>
          <p:cNvPr id="325" name="Google Shape;325;p31"/>
          <p:cNvSpPr/>
          <p:nvPr/>
        </p:nvSpPr>
        <p:spPr>
          <a:xfrm>
            <a:off x="275934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token</a:t>
            </a:r>
            <a:endParaRPr sz="1800">
              <a:latin typeface="Golos Text"/>
              <a:ea typeface="Golos Text"/>
              <a:cs typeface="Golos Text"/>
              <a:sym typeface="Golos Text"/>
            </a:endParaRPr>
          </a:p>
        </p:txBody>
      </p:sp>
      <p:sp>
        <p:nvSpPr>
          <p:cNvPr id="327" name="Google Shape;327;p31"/>
          <p:cNvSpPr/>
          <p:nvPr/>
        </p:nvSpPr>
        <p:spPr>
          <a:xfrm>
            <a:off x="4557699" y="3347525"/>
            <a:ext cx="16581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##ization</a:t>
            </a:r>
            <a:endParaRPr sz="1800">
              <a:latin typeface="Golos Text"/>
              <a:ea typeface="Golos Text"/>
              <a:cs typeface="Golos Text"/>
              <a:sym typeface="Golos Text"/>
            </a:endParaRPr>
          </a:p>
        </p:txBody>
      </p:sp>
      <p:cxnSp>
        <p:nvCxnSpPr>
          <p:cNvPr id="328" name="Google Shape;328;p31"/>
          <p:cNvCxnSpPr>
            <a:stCxn id="323" idx="2"/>
            <a:endCxn id="327" idx="0"/>
          </p:cNvCxnSpPr>
          <p:nvPr/>
        </p:nvCxnSpPr>
        <p:spPr>
          <a:xfrm>
            <a:off x="4508596" y="2569026"/>
            <a:ext cx="878100" cy="7785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1"/>
          <p:cNvSpPr txBox="1">
            <a:spLocks noGrp="1"/>
          </p:cNvSpPr>
          <p:nvPr>
            <p:ph type="body" idx="4294967295"/>
          </p:nvPr>
        </p:nvSpPr>
        <p:spPr>
          <a:xfrm>
            <a:off x="1189900" y="3347525"/>
            <a:ext cx="1429200" cy="118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Token</a:t>
            </a:r>
            <a:endParaRPr/>
          </a:p>
          <a:p>
            <a:pPr marL="0" lvl="0" indent="0" algn="r" rtl="0">
              <a:spcBef>
                <a:spcPts val="0"/>
              </a:spcBef>
              <a:spcAft>
                <a:spcPts val="0"/>
              </a:spcAft>
              <a:buNone/>
            </a:pPr>
            <a:r>
              <a:rPr lang="en"/>
              <a:t>Tokens</a:t>
            </a:r>
            <a:endParaRPr/>
          </a:p>
          <a:p>
            <a:pPr marL="0" lvl="0" indent="0" algn="r" rtl="0">
              <a:spcBef>
                <a:spcPts val="0"/>
              </a:spcBef>
              <a:spcAft>
                <a:spcPts val="0"/>
              </a:spcAft>
              <a:buNone/>
            </a:pPr>
            <a:r>
              <a:rPr lang="en"/>
              <a:t>Tokenization</a:t>
            </a:r>
            <a:endParaRPr/>
          </a:p>
          <a:p>
            <a:pPr marL="0" lvl="0" indent="0" algn="r" rtl="0">
              <a:spcBef>
                <a:spcPts val="0"/>
              </a:spcBef>
              <a:spcAft>
                <a:spcPts val="0"/>
              </a:spcAft>
              <a:buNone/>
            </a:pPr>
            <a:r>
              <a:rPr lang="en"/>
              <a:t>Tokenizing </a:t>
            </a:r>
            <a:endParaRPr/>
          </a:p>
        </p:txBody>
      </p:sp>
      <p:sp>
        <p:nvSpPr>
          <p:cNvPr id="330" name="Google Shape;330;p31"/>
          <p:cNvSpPr txBox="1">
            <a:spLocks noGrp="1"/>
          </p:cNvSpPr>
          <p:nvPr>
            <p:ph type="body" idx="4294967295"/>
          </p:nvPr>
        </p:nvSpPr>
        <p:spPr>
          <a:xfrm>
            <a:off x="6306950" y="3347525"/>
            <a:ext cx="1498800" cy="15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Tokenization</a:t>
            </a:r>
            <a:endParaRPr/>
          </a:p>
          <a:p>
            <a:pPr marL="0" lvl="0" indent="0" algn="l" rtl="0">
              <a:spcBef>
                <a:spcPts val="0"/>
              </a:spcBef>
              <a:spcAft>
                <a:spcPts val="0"/>
              </a:spcAft>
              <a:buNone/>
            </a:pPr>
            <a:r>
              <a:rPr lang="en"/>
              <a:t>Modernization</a:t>
            </a:r>
            <a:endParaRPr/>
          </a:p>
          <a:p>
            <a:pPr marL="0" lvl="0" indent="0" algn="l" rtl="0">
              <a:spcBef>
                <a:spcPts val="600"/>
              </a:spcBef>
              <a:spcAft>
                <a:spcPts val="0"/>
              </a:spcAft>
              <a:buNone/>
            </a:pPr>
            <a:r>
              <a:rPr lang="en"/>
              <a:t>Immunization</a:t>
            </a:r>
            <a:endParaRPr/>
          </a:p>
          <a:p>
            <a:pPr marL="0" lvl="0" indent="0" algn="l" rtl="0">
              <a:spcBef>
                <a:spcPts val="600"/>
              </a:spcBef>
              <a:spcAft>
                <a:spcPts val="600"/>
              </a:spcAft>
              <a:buNone/>
            </a:pPr>
            <a:r>
              <a:rPr lang="en"/>
              <a:t>Privatization</a:t>
            </a:r>
            <a:endParaRPr sz="1200">
              <a:solidFill>
                <a:srgbClr val="333333"/>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Subword-based</a:t>
            </a:r>
            <a:endParaRPr sz="3000"/>
          </a:p>
        </p:txBody>
      </p:sp>
      <p:sp>
        <p:nvSpPr>
          <p:cNvPr id="336" name="Google Shape;336;p32"/>
          <p:cNvSpPr/>
          <p:nvPr/>
        </p:nvSpPr>
        <p:spPr>
          <a:xfrm>
            <a:off x="429350"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WordPiece</a:t>
            </a:r>
            <a:endParaRPr sz="1800">
              <a:latin typeface="Golos Text"/>
              <a:ea typeface="Golos Text"/>
              <a:cs typeface="Golos Text"/>
              <a:sym typeface="Golos Text"/>
            </a:endParaRPr>
          </a:p>
        </p:txBody>
      </p:sp>
      <p:sp>
        <p:nvSpPr>
          <p:cNvPr id="337" name="Google Shape;337;p32"/>
          <p:cNvSpPr/>
          <p:nvPr/>
        </p:nvSpPr>
        <p:spPr>
          <a:xfrm>
            <a:off x="3399152"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Unigram</a:t>
            </a:r>
            <a:endParaRPr sz="1800">
              <a:latin typeface="Golos Text"/>
              <a:ea typeface="Golos Text"/>
              <a:cs typeface="Golos Text"/>
              <a:sym typeface="Golos Text"/>
            </a:endParaRPr>
          </a:p>
        </p:txBody>
      </p:sp>
      <p:sp>
        <p:nvSpPr>
          <p:cNvPr id="338" name="Google Shape;338;p32"/>
          <p:cNvSpPr/>
          <p:nvPr/>
        </p:nvSpPr>
        <p:spPr>
          <a:xfrm>
            <a:off x="6368953" y="2113525"/>
            <a:ext cx="2404500" cy="707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olos Text"/>
                <a:ea typeface="Golos Text"/>
                <a:cs typeface="Golos Text"/>
                <a:sym typeface="Golos Text"/>
              </a:rPr>
              <a:t>Byte-Pair Encoding</a:t>
            </a:r>
            <a:endParaRPr sz="1800">
              <a:latin typeface="Golos Text"/>
              <a:ea typeface="Golos Text"/>
              <a:cs typeface="Golos Text"/>
              <a:sym typeface="Golos Text"/>
            </a:endParaRPr>
          </a:p>
        </p:txBody>
      </p:sp>
      <p:sp>
        <p:nvSpPr>
          <p:cNvPr id="339" name="Google Shape;339;p32"/>
          <p:cNvSpPr txBox="1">
            <a:spLocks noGrp="1"/>
          </p:cNvSpPr>
          <p:nvPr>
            <p:ph type="body" idx="4294967295"/>
          </p:nvPr>
        </p:nvSpPr>
        <p:spPr>
          <a:xfrm>
            <a:off x="429350" y="2927250"/>
            <a:ext cx="16716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BERT, DistilBERT</a:t>
            </a:r>
            <a:endParaRPr/>
          </a:p>
        </p:txBody>
      </p:sp>
      <p:sp>
        <p:nvSpPr>
          <p:cNvPr id="340" name="Google Shape;340;p32"/>
          <p:cNvSpPr txBox="1">
            <a:spLocks noGrp="1"/>
          </p:cNvSpPr>
          <p:nvPr>
            <p:ph type="body" idx="4294967295"/>
          </p:nvPr>
        </p:nvSpPr>
        <p:spPr>
          <a:xfrm>
            <a:off x="33991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XLNet, T5, ALBERT</a:t>
            </a:r>
            <a:endParaRPr/>
          </a:p>
        </p:txBody>
      </p:sp>
      <p:sp>
        <p:nvSpPr>
          <p:cNvPr id="341" name="Google Shape;341;p32"/>
          <p:cNvSpPr txBox="1">
            <a:spLocks noGrp="1"/>
          </p:cNvSpPr>
          <p:nvPr>
            <p:ph type="body" idx="4294967295"/>
          </p:nvPr>
        </p:nvSpPr>
        <p:spPr>
          <a:xfrm>
            <a:off x="6368950" y="2927250"/>
            <a:ext cx="1998300" cy="41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GPT-2, RoBERTa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347" name="Google Shape;347;p33"/>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348" name="Google Shape;348;p33"/>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49" name="Google Shape;349;p33"/>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0" name="Google Shape;350;p33"/>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1" name="Google Shape;351;p33"/>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2" name="Google Shape;352;p33"/>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3" name="Google Shape;353;p33"/>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4" name="Google Shape;354;p33"/>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5" name="Google Shape;355;p33"/>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61" name="Google Shape;361;p34"/>
          <p:cNvGraphicFramePr/>
          <p:nvPr>
            <p:extLst>
              <p:ext uri="{D42A27DB-BD31-4B8C-83A1-F6EECF244321}">
                <p14:modId xmlns:p14="http://schemas.microsoft.com/office/powerpoint/2010/main" val="696992050"/>
              </p:ext>
            </p:extLst>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dirty="0"/>
                        <a:t>machine</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362" name="Google Shape;362;p34"/>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3" name="Google Shape;363;p34"/>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4" name="Google Shape;364;p34"/>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5" name="Google Shape;365;p34"/>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6" name="Google Shape;366;p34"/>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7" name="Google Shape;367;p34"/>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68" name="Google Shape;368;p34"/>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74" name="Google Shape;374;p35"/>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gridSpan="3">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75" name="Google Shape;375;p35"/>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81" name="Google Shape;381;p36"/>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2" name="Google Shape;382;p36"/>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3" name="Google Shape;383;p36"/>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4" name="Google Shape;384;p36"/>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5" name="Google Shape;385;p36"/>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6" name="Google Shape;386;p36"/>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7" name="Google Shape;387;p36"/>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388" name="Google Shape;388;p36"/>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4</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389" name="Google Shape;389;p36"/>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715100" y="9523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79" name="Google Shape;179;p19"/>
          <p:cNvSpPr txBox="1">
            <a:spLocks noGrp="1"/>
          </p:cNvSpPr>
          <p:nvPr>
            <p:ph type="subTitle" idx="1"/>
          </p:nvPr>
        </p:nvSpPr>
        <p:spPr>
          <a:xfrm>
            <a:off x="2050814" y="9523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Tokenizer</a:t>
            </a:r>
            <a:endParaRPr/>
          </a:p>
        </p:txBody>
      </p:sp>
      <p:sp>
        <p:nvSpPr>
          <p:cNvPr id="180" name="Google Shape;180;p19"/>
          <p:cNvSpPr txBox="1">
            <a:spLocks noGrp="1"/>
          </p:cNvSpPr>
          <p:nvPr>
            <p:ph type="title" idx="2"/>
          </p:nvPr>
        </p:nvSpPr>
        <p:spPr>
          <a:xfrm>
            <a:off x="715100" y="215392"/>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cxnSp>
        <p:nvCxnSpPr>
          <p:cNvPr id="181" name="Google Shape;181;p19"/>
          <p:cNvCxnSpPr/>
          <p:nvPr/>
        </p:nvCxnSpPr>
        <p:spPr>
          <a:xfrm>
            <a:off x="1259000" y="11937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2" name="Google Shape;182;p19"/>
          <p:cNvSpPr txBox="1">
            <a:spLocks noGrp="1"/>
          </p:cNvSpPr>
          <p:nvPr>
            <p:ph type="title" idx="3"/>
          </p:nvPr>
        </p:nvSpPr>
        <p:spPr>
          <a:xfrm>
            <a:off x="715100" y="16300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83" name="Google Shape;183;p19"/>
          <p:cNvSpPr txBox="1">
            <a:spLocks noGrp="1"/>
          </p:cNvSpPr>
          <p:nvPr>
            <p:ph type="subTitle" idx="4"/>
          </p:nvPr>
        </p:nvSpPr>
        <p:spPr>
          <a:xfrm>
            <a:off x="2050814" y="16300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Introduce Word Embedding</a:t>
            </a:r>
            <a:endParaRPr/>
          </a:p>
        </p:txBody>
      </p:sp>
      <p:sp>
        <p:nvSpPr>
          <p:cNvPr id="184" name="Google Shape;184;p19"/>
          <p:cNvSpPr txBox="1">
            <a:spLocks noGrp="1"/>
          </p:cNvSpPr>
          <p:nvPr>
            <p:ph type="title" idx="5"/>
          </p:nvPr>
        </p:nvSpPr>
        <p:spPr>
          <a:xfrm>
            <a:off x="715100" y="23077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85" name="Google Shape;185;p19"/>
          <p:cNvSpPr txBox="1">
            <a:spLocks noGrp="1"/>
          </p:cNvSpPr>
          <p:nvPr>
            <p:ph type="subTitle" idx="6"/>
          </p:nvPr>
        </p:nvSpPr>
        <p:spPr>
          <a:xfrm>
            <a:off x="2050814" y="23077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Word2Vec</a:t>
            </a:r>
            <a:endParaRPr/>
          </a:p>
        </p:txBody>
      </p:sp>
      <p:sp>
        <p:nvSpPr>
          <p:cNvPr id="186" name="Google Shape;186;p19"/>
          <p:cNvSpPr txBox="1">
            <a:spLocks noGrp="1"/>
          </p:cNvSpPr>
          <p:nvPr>
            <p:ph type="title" idx="7"/>
          </p:nvPr>
        </p:nvSpPr>
        <p:spPr>
          <a:xfrm>
            <a:off x="715100" y="29854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87" name="Google Shape;187;p19"/>
          <p:cNvSpPr txBox="1">
            <a:spLocks noGrp="1"/>
          </p:cNvSpPr>
          <p:nvPr>
            <p:ph type="subTitle" idx="8"/>
          </p:nvPr>
        </p:nvSpPr>
        <p:spPr>
          <a:xfrm>
            <a:off x="2050814" y="29854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fastText</a:t>
            </a:r>
            <a:endParaRPr/>
          </a:p>
        </p:txBody>
      </p:sp>
      <p:cxnSp>
        <p:nvCxnSpPr>
          <p:cNvPr id="188" name="Google Shape;188;p19"/>
          <p:cNvCxnSpPr/>
          <p:nvPr/>
        </p:nvCxnSpPr>
        <p:spPr>
          <a:xfrm>
            <a:off x="1259000" y="18712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89" name="Google Shape;189;p19"/>
          <p:cNvCxnSpPr/>
          <p:nvPr/>
        </p:nvCxnSpPr>
        <p:spPr>
          <a:xfrm>
            <a:off x="1259000" y="2548724"/>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190" name="Google Shape;190;p19"/>
          <p:cNvCxnSpPr/>
          <p:nvPr/>
        </p:nvCxnSpPr>
        <p:spPr>
          <a:xfrm>
            <a:off x="1259000" y="32262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91" name="Google Shape;191;p19"/>
          <p:cNvSpPr txBox="1">
            <a:spLocks noGrp="1"/>
          </p:cNvSpPr>
          <p:nvPr>
            <p:ph type="title" idx="7"/>
          </p:nvPr>
        </p:nvSpPr>
        <p:spPr>
          <a:xfrm>
            <a:off x="715100" y="3671282"/>
            <a:ext cx="13356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92" name="Google Shape;192;p19"/>
          <p:cNvSpPr txBox="1">
            <a:spLocks noGrp="1"/>
          </p:cNvSpPr>
          <p:nvPr>
            <p:ph type="subTitle" idx="8"/>
          </p:nvPr>
        </p:nvSpPr>
        <p:spPr>
          <a:xfrm>
            <a:off x="2050814" y="3671282"/>
            <a:ext cx="6378300" cy="5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Optimize Softmax</a:t>
            </a:r>
            <a:endParaRPr dirty="0"/>
          </a:p>
        </p:txBody>
      </p:sp>
      <p:cxnSp>
        <p:nvCxnSpPr>
          <p:cNvPr id="193" name="Google Shape;193;p19"/>
          <p:cNvCxnSpPr/>
          <p:nvPr/>
        </p:nvCxnSpPr>
        <p:spPr>
          <a:xfrm>
            <a:off x="1259000" y="3912024"/>
            <a:ext cx="552600" cy="0"/>
          </a:xfrm>
          <a:prstGeom prst="straightConnector1">
            <a:avLst/>
          </a:prstGeom>
          <a:noFill/>
          <a:ln w="19050" cap="flat" cmpd="sng">
            <a:solidFill>
              <a:schemeClr val="dk1"/>
            </a:solidFill>
            <a:prstDash val="solid"/>
            <a:round/>
            <a:headEnd type="none" w="med" len="med"/>
            <a:tailEnd type="stealth" w="med" len="med"/>
          </a:ln>
        </p:spPr>
      </p:cxnSp>
      <p:sp>
        <p:nvSpPr>
          <p:cNvPr id="18" name="Google Shape;191;p19"/>
          <p:cNvSpPr txBox="1">
            <a:spLocks/>
          </p:cNvSpPr>
          <p:nvPr/>
        </p:nvSpPr>
        <p:spPr>
          <a:xfrm>
            <a:off x="707588" y="4374098"/>
            <a:ext cx="13356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2000" b="0" i="0" u="none" strike="noStrike" cap="none">
                <a:solidFill>
                  <a:schemeClr val="accent3"/>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9pPr>
          </a:lstStyle>
          <a:p>
            <a:r>
              <a:rPr lang="en" dirty="0"/>
              <a:t>06</a:t>
            </a:r>
          </a:p>
        </p:txBody>
      </p:sp>
      <p:sp>
        <p:nvSpPr>
          <p:cNvPr id="19" name="Google Shape;192;p19"/>
          <p:cNvSpPr txBox="1">
            <a:spLocks/>
          </p:cNvSpPr>
          <p:nvPr/>
        </p:nvSpPr>
        <p:spPr>
          <a:xfrm>
            <a:off x="2043302" y="4374098"/>
            <a:ext cx="6378300" cy="525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Golos Text Medium"/>
                <a:ea typeface="Golos Text Medium"/>
                <a:cs typeface="Golos Text Medium"/>
                <a:sym typeface="Golos Text Medium"/>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Experiment</a:t>
            </a:r>
          </a:p>
        </p:txBody>
      </p:sp>
      <p:cxnSp>
        <p:nvCxnSpPr>
          <p:cNvPr id="20" name="Google Shape;193;p19"/>
          <p:cNvCxnSpPr/>
          <p:nvPr/>
        </p:nvCxnSpPr>
        <p:spPr>
          <a:xfrm>
            <a:off x="1251488" y="4614840"/>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395" name="Google Shape;395;p37"/>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396" name="Google Shape;396;p37"/>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397" name="Google Shape;397;p37"/>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398" name="Google Shape;398;p37"/>
          <p:cNvGraphicFramePr/>
          <p:nvPr/>
        </p:nvGraphicFramePr>
        <p:xfrm>
          <a:off x="888850" y="1466875"/>
          <a:ext cx="24781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04" name="Google Shape;404;p38"/>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5" name="Google Shape;405;p38"/>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6" name="Google Shape;406;p38"/>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7" name="Google Shape;407;p38"/>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8" name="Google Shape;408;p38"/>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09" name="Google Shape;409;p38"/>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0" name="Google Shape;410;p38"/>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11" name="Google Shape;411;p38"/>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12" name="Google Shape;412;p38"/>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18" name="Google Shape;418;p3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19" name="Google Shape;419;p3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20" name="Google Shape;420;p3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21" name="Google Shape;421;p39"/>
          <p:cNvGraphicFramePr/>
          <p:nvPr/>
        </p:nvGraphicFramePr>
        <p:xfrm>
          <a:off x="888850" y="1466875"/>
          <a:ext cx="2478100" cy="79242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27" name="Google Shape;427;p40"/>
          <p:cNvGraphicFramePr/>
          <p:nvPr/>
        </p:nvGraphicFramePr>
        <p:xfrm>
          <a:off x="277950" y="107620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8" name="Google Shape;428;p40"/>
          <p:cNvGraphicFramePr/>
          <p:nvPr/>
        </p:nvGraphicFramePr>
        <p:xfrm>
          <a:off x="278200" y="1606563"/>
          <a:ext cx="5360000" cy="407500"/>
        </p:xfrm>
        <a:graphic>
          <a:graphicData uri="http://schemas.openxmlformats.org/drawingml/2006/table">
            <a:tbl>
              <a:tblPr>
                <a:noFill/>
                <a:tableStyleId>{7D9A748A-5EDF-47A2-A65E-5F4390420DF3}</a:tableStyleId>
              </a:tblPr>
              <a:tblGrid>
                <a:gridCol w="670000">
                  <a:extLst>
                    <a:ext uri="{9D8B030D-6E8A-4147-A177-3AD203B41FA5}">
                      <a16:colId xmlns:a16="http://schemas.microsoft.com/office/drawing/2014/main" val="20000"/>
                    </a:ext>
                  </a:extLst>
                </a:gridCol>
                <a:gridCol w="670000">
                  <a:extLst>
                    <a:ext uri="{9D8B030D-6E8A-4147-A177-3AD203B41FA5}">
                      <a16:colId xmlns:a16="http://schemas.microsoft.com/office/drawing/2014/main" val="20001"/>
                    </a:ext>
                  </a:extLst>
                </a:gridCol>
                <a:gridCol w="670000">
                  <a:extLst>
                    <a:ext uri="{9D8B030D-6E8A-4147-A177-3AD203B41FA5}">
                      <a16:colId xmlns:a16="http://schemas.microsoft.com/office/drawing/2014/main" val="20002"/>
                    </a:ext>
                  </a:extLst>
                </a:gridCol>
                <a:gridCol w="670000">
                  <a:extLst>
                    <a:ext uri="{9D8B030D-6E8A-4147-A177-3AD203B41FA5}">
                      <a16:colId xmlns:a16="http://schemas.microsoft.com/office/drawing/2014/main" val="20003"/>
                    </a:ext>
                  </a:extLst>
                </a:gridCol>
                <a:gridCol w="670000">
                  <a:extLst>
                    <a:ext uri="{9D8B030D-6E8A-4147-A177-3AD203B41FA5}">
                      <a16:colId xmlns:a16="http://schemas.microsoft.com/office/drawing/2014/main" val="20004"/>
                    </a:ext>
                  </a:extLst>
                </a:gridCol>
                <a:gridCol w="670000">
                  <a:extLst>
                    <a:ext uri="{9D8B030D-6E8A-4147-A177-3AD203B41FA5}">
                      <a16:colId xmlns:a16="http://schemas.microsoft.com/office/drawing/2014/main" val="20005"/>
                    </a:ext>
                  </a:extLst>
                </a:gridCol>
                <a:gridCol w="670000">
                  <a:extLst>
                    <a:ext uri="{9D8B030D-6E8A-4147-A177-3AD203B41FA5}">
                      <a16:colId xmlns:a16="http://schemas.microsoft.com/office/drawing/2014/main" val="20006"/>
                    </a:ext>
                  </a:extLst>
                </a:gridCol>
                <a:gridCol w="670000">
                  <a:extLst>
                    <a:ext uri="{9D8B030D-6E8A-4147-A177-3AD203B41FA5}">
                      <a16:colId xmlns:a16="http://schemas.microsoft.com/office/drawing/2014/main" val="20007"/>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29" name="Google Shape;429;p40"/>
          <p:cNvGraphicFramePr/>
          <p:nvPr/>
        </p:nvGraphicFramePr>
        <p:xfrm>
          <a:off x="277950" y="2136925"/>
          <a:ext cx="5359875" cy="407500"/>
        </p:xfrm>
        <a:graphic>
          <a:graphicData uri="http://schemas.openxmlformats.org/drawingml/2006/table">
            <a:tbl>
              <a:tblPr>
                <a:noFill/>
                <a:tableStyleId>{7D9A748A-5EDF-47A2-A65E-5F4390420DF3}</a:tableStyleId>
              </a:tblPr>
              <a:tblGrid>
                <a:gridCol w="1071975">
                  <a:extLst>
                    <a:ext uri="{9D8B030D-6E8A-4147-A177-3AD203B41FA5}">
                      <a16:colId xmlns:a16="http://schemas.microsoft.com/office/drawing/2014/main" val="20000"/>
                    </a:ext>
                  </a:extLst>
                </a:gridCol>
                <a:gridCol w="1071975">
                  <a:extLst>
                    <a:ext uri="{9D8B030D-6E8A-4147-A177-3AD203B41FA5}">
                      <a16:colId xmlns:a16="http://schemas.microsoft.com/office/drawing/2014/main" val="20001"/>
                    </a:ext>
                  </a:extLst>
                </a:gridCol>
                <a:gridCol w="1071975">
                  <a:extLst>
                    <a:ext uri="{9D8B030D-6E8A-4147-A177-3AD203B41FA5}">
                      <a16:colId xmlns:a16="http://schemas.microsoft.com/office/drawing/2014/main" val="20002"/>
                    </a:ext>
                  </a:extLst>
                </a:gridCol>
                <a:gridCol w="1071975">
                  <a:extLst>
                    <a:ext uri="{9D8B030D-6E8A-4147-A177-3AD203B41FA5}">
                      <a16:colId xmlns:a16="http://schemas.microsoft.com/office/drawing/2014/main" val="20003"/>
                    </a:ext>
                  </a:extLst>
                </a:gridCol>
                <a:gridCol w="1071975">
                  <a:extLst>
                    <a:ext uri="{9D8B030D-6E8A-4147-A177-3AD203B41FA5}">
                      <a16:colId xmlns:a16="http://schemas.microsoft.com/office/drawing/2014/main" val="20004"/>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0" name="Google Shape;430;p40"/>
          <p:cNvGraphicFramePr/>
          <p:nvPr/>
        </p:nvGraphicFramePr>
        <p:xfrm>
          <a:off x="277925" y="2624350"/>
          <a:ext cx="5359900" cy="407500"/>
        </p:xfrm>
        <a:graphic>
          <a:graphicData uri="http://schemas.openxmlformats.org/drawingml/2006/table">
            <a:tbl>
              <a:tblPr>
                <a:noFill/>
                <a:tableStyleId>{7D9A748A-5EDF-47A2-A65E-5F4390420DF3}</a:tableStyleId>
              </a:tblPr>
              <a:tblGrid>
                <a:gridCol w="765700">
                  <a:extLst>
                    <a:ext uri="{9D8B030D-6E8A-4147-A177-3AD203B41FA5}">
                      <a16:colId xmlns:a16="http://schemas.microsoft.com/office/drawing/2014/main" val="20000"/>
                    </a:ext>
                  </a:extLst>
                </a:gridCol>
                <a:gridCol w="765700">
                  <a:extLst>
                    <a:ext uri="{9D8B030D-6E8A-4147-A177-3AD203B41FA5}">
                      <a16:colId xmlns:a16="http://schemas.microsoft.com/office/drawing/2014/main" val="20001"/>
                    </a:ext>
                  </a:extLst>
                </a:gridCol>
                <a:gridCol w="765700">
                  <a:extLst>
                    <a:ext uri="{9D8B030D-6E8A-4147-A177-3AD203B41FA5}">
                      <a16:colId xmlns:a16="http://schemas.microsoft.com/office/drawing/2014/main" val="20002"/>
                    </a:ext>
                  </a:extLst>
                </a:gridCol>
                <a:gridCol w="765700">
                  <a:extLst>
                    <a:ext uri="{9D8B030D-6E8A-4147-A177-3AD203B41FA5}">
                      <a16:colId xmlns:a16="http://schemas.microsoft.com/office/drawing/2014/main" val="20003"/>
                    </a:ext>
                  </a:extLst>
                </a:gridCol>
                <a:gridCol w="765700">
                  <a:extLst>
                    <a:ext uri="{9D8B030D-6E8A-4147-A177-3AD203B41FA5}">
                      <a16:colId xmlns:a16="http://schemas.microsoft.com/office/drawing/2014/main" val="20004"/>
                    </a:ext>
                  </a:extLst>
                </a:gridCol>
                <a:gridCol w="765700">
                  <a:extLst>
                    <a:ext uri="{9D8B030D-6E8A-4147-A177-3AD203B41FA5}">
                      <a16:colId xmlns:a16="http://schemas.microsoft.com/office/drawing/2014/main" val="20005"/>
                    </a:ext>
                  </a:extLst>
                </a:gridCol>
                <a:gridCol w="765700">
                  <a:extLst>
                    <a:ext uri="{9D8B030D-6E8A-4147-A177-3AD203B41FA5}">
                      <a16:colId xmlns:a16="http://schemas.microsoft.com/office/drawing/2014/main" val="20006"/>
                    </a:ext>
                  </a:extLst>
                </a:gridCol>
              </a:tblGrid>
              <a:tr h="407500">
                <a:tc gridSpan="2">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1" name="Google Shape;431;p40"/>
          <p:cNvGraphicFramePr/>
          <p:nvPr/>
        </p:nvGraphicFramePr>
        <p:xfrm>
          <a:off x="278250" y="3140400"/>
          <a:ext cx="5359900" cy="40750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2" name="Google Shape;432;p40"/>
          <p:cNvGraphicFramePr/>
          <p:nvPr/>
        </p:nvGraphicFramePr>
        <p:xfrm>
          <a:off x="277975" y="3674600"/>
          <a:ext cx="5359900" cy="4075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4075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3" name="Google Shape;433;p40"/>
          <p:cNvGraphicFramePr/>
          <p:nvPr/>
        </p:nvGraphicFramePr>
        <p:xfrm>
          <a:off x="278250" y="4190650"/>
          <a:ext cx="5359900" cy="396200"/>
        </p:xfrm>
        <a:graphic>
          <a:graphicData uri="http://schemas.openxmlformats.org/drawingml/2006/table">
            <a:tbl>
              <a:tblPr>
                <a:noFill/>
                <a:tableStyleId>{7D9A748A-5EDF-47A2-A65E-5F4390420DF3}</a:tableStyleId>
              </a:tblPr>
              <a:tblGrid>
                <a:gridCol w="412300">
                  <a:extLst>
                    <a:ext uri="{9D8B030D-6E8A-4147-A177-3AD203B41FA5}">
                      <a16:colId xmlns:a16="http://schemas.microsoft.com/office/drawing/2014/main" val="20000"/>
                    </a:ext>
                  </a:extLst>
                </a:gridCol>
                <a:gridCol w="412300">
                  <a:extLst>
                    <a:ext uri="{9D8B030D-6E8A-4147-A177-3AD203B41FA5}">
                      <a16:colId xmlns:a16="http://schemas.microsoft.com/office/drawing/2014/main" val="20001"/>
                    </a:ext>
                  </a:extLst>
                </a:gridCol>
                <a:gridCol w="412300">
                  <a:extLst>
                    <a:ext uri="{9D8B030D-6E8A-4147-A177-3AD203B41FA5}">
                      <a16:colId xmlns:a16="http://schemas.microsoft.com/office/drawing/2014/main" val="20002"/>
                    </a:ext>
                  </a:extLst>
                </a:gridCol>
                <a:gridCol w="412300">
                  <a:extLst>
                    <a:ext uri="{9D8B030D-6E8A-4147-A177-3AD203B41FA5}">
                      <a16:colId xmlns:a16="http://schemas.microsoft.com/office/drawing/2014/main" val="20003"/>
                    </a:ext>
                  </a:extLst>
                </a:gridCol>
                <a:gridCol w="412300">
                  <a:extLst>
                    <a:ext uri="{9D8B030D-6E8A-4147-A177-3AD203B41FA5}">
                      <a16:colId xmlns:a16="http://schemas.microsoft.com/office/drawing/2014/main" val="20004"/>
                    </a:ext>
                  </a:extLst>
                </a:gridCol>
                <a:gridCol w="412300">
                  <a:extLst>
                    <a:ext uri="{9D8B030D-6E8A-4147-A177-3AD203B41FA5}">
                      <a16:colId xmlns:a16="http://schemas.microsoft.com/office/drawing/2014/main" val="20005"/>
                    </a:ext>
                  </a:extLst>
                </a:gridCol>
                <a:gridCol w="412300">
                  <a:extLst>
                    <a:ext uri="{9D8B030D-6E8A-4147-A177-3AD203B41FA5}">
                      <a16:colId xmlns:a16="http://schemas.microsoft.com/office/drawing/2014/main" val="20006"/>
                    </a:ext>
                  </a:extLst>
                </a:gridCol>
                <a:gridCol w="412300">
                  <a:extLst>
                    <a:ext uri="{9D8B030D-6E8A-4147-A177-3AD203B41FA5}">
                      <a16:colId xmlns:a16="http://schemas.microsoft.com/office/drawing/2014/main" val="20007"/>
                    </a:ext>
                  </a:extLst>
                </a:gridCol>
                <a:gridCol w="412300">
                  <a:extLst>
                    <a:ext uri="{9D8B030D-6E8A-4147-A177-3AD203B41FA5}">
                      <a16:colId xmlns:a16="http://schemas.microsoft.com/office/drawing/2014/main" val="20008"/>
                    </a:ext>
                  </a:extLst>
                </a:gridCol>
                <a:gridCol w="412300">
                  <a:extLst>
                    <a:ext uri="{9D8B030D-6E8A-4147-A177-3AD203B41FA5}">
                      <a16:colId xmlns:a16="http://schemas.microsoft.com/office/drawing/2014/main" val="20009"/>
                    </a:ext>
                  </a:extLst>
                </a:gridCol>
                <a:gridCol w="412300">
                  <a:extLst>
                    <a:ext uri="{9D8B030D-6E8A-4147-A177-3AD203B41FA5}">
                      <a16:colId xmlns:a16="http://schemas.microsoft.com/office/drawing/2014/main" val="20010"/>
                    </a:ext>
                  </a:extLst>
                </a:gridCol>
                <a:gridCol w="412300">
                  <a:extLst>
                    <a:ext uri="{9D8B030D-6E8A-4147-A177-3AD203B41FA5}">
                      <a16:colId xmlns:a16="http://schemas.microsoft.com/office/drawing/2014/main" val="20011"/>
                    </a:ext>
                  </a:extLst>
                </a:gridCol>
                <a:gridCol w="412300">
                  <a:extLst>
                    <a:ext uri="{9D8B030D-6E8A-4147-A177-3AD203B41FA5}">
                      <a16:colId xmlns:a16="http://schemas.microsoft.com/office/drawing/2014/main" val="20012"/>
                    </a:ext>
                  </a:extLst>
                </a:gridCol>
              </a:tblGrid>
              <a:tr h="396200">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34" name="Google Shape;434;p40"/>
          <p:cNvGraphicFramePr/>
          <p:nvPr/>
        </p:nvGraphicFramePr>
        <p:xfrm>
          <a:off x="6023775" y="148377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c</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le</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ar</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3</a:t>
                      </a:r>
                      <a:endParaRPr/>
                    </a:p>
                  </a:txBody>
                  <a:tcPr marL="91425" marR="91425" marT="91425" marB="91425" anchor="ctr">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ar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1</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435" name="Google Shape;435;p40"/>
          <p:cNvSpPr txBox="1">
            <a:spLocks noGrp="1"/>
          </p:cNvSpPr>
          <p:nvPr>
            <p:ph type="body" idx="4294967295"/>
          </p:nvPr>
        </p:nvSpPr>
        <p:spPr>
          <a:xfrm>
            <a:off x="6615175" y="102603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Frequencies</a:t>
            </a:r>
            <a:endParaRPr sz="120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39"/>
        <p:cNvGrpSpPr/>
        <p:nvPr/>
      </p:nvGrpSpPr>
      <p:grpSpPr>
        <a:xfrm>
          <a:off x="0" y="0"/>
          <a:ext cx="0" cy="0"/>
          <a:chOff x="0" y="0"/>
          <a:chExt cx="0" cy="0"/>
        </a:xfrm>
      </p:grpSpPr>
      <p:sp>
        <p:nvSpPr>
          <p:cNvPr id="440" name="Google Shape;440;p4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41" name="Google Shape;441;p41"/>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lear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442" name="Google Shape;442;p41"/>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443" name="Google Shape;443;p4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44" name="Google Shape;444;p41"/>
          <p:cNvGraphicFramePr/>
          <p:nvPr/>
        </p:nvGraphicFramePr>
        <p:xfrm>
          <a:off x="888850" y="1466875"/>
          <a:ext cx="2478100" cy="118863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5666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a + r</a:t>
                      </a:r>
                      <a:endParaRPr/>
                    </a:p>
                  </a:txBody>
                  <a:tcPr marL="91425" marR="91425" marT="91425" marB="91425" anchor="ctr"/>
                </a:tc>
                <a:tc>
                  <a:txBody>
                    <a:bodyPr/>
                    <a:lstStyle/>
                    <a:p>
                      <a:pPr marL="0" lvl="0" indent="0" algn="ctr" rtl="0">
                        <a:spcBef>
                          <a:spcPts val="0"/>
                        </a:spcBef>
                        <a:spcAft>
                          <a:spcPts val="0"/>
                        </a:spcAft>
                        <a:buNone/>
                      </a:pPr>
                      <a:r>
                        <a:rPr lang="en"/>
                        <a:t>ar</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l + e</a:t>
                      </a:r>
                      <a:endParaRPr/>
                    </a:p>
                  </a:txBody>
                  <a:tcPr marL="91425" marR="91425" marT="91425" marB="91425" anchor="ctr"/>
                </a:tc>
                <a:tc>
                  <a:txBody>
                    <a:bodyPr/>
                    <a:lstStyle/>
                    <a:p>
                      <a:pPr marL="0" lvl="0" indent="0" algn="ctr" rtl="0">
                        <a:spcBef>
                          <a:spcPts val="0"/>
                        </a:spcBef>
                        <a:spcAft>
                          <a:spcPts val="0"/>
                        </a:spcAft>
                        <a:buNone/>
                      </a:pPr>
                      <a:r>
                        <a:rPr lang="en"/>
                        <a:t>le</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le + ar</a:t>
                      </a:r>
                      <a:endParaRPr/>
                    </a:p>
                  </a:txBody>
                  <a:tcPr marL="91425" marR="91425" marT="91425" marB="91425" anchor="ctr"/>
                </a:tc>
                <a:tc>
                  <a:txBody>
                    <a:bodyPr/>
                    <a:lstStyle/>
                    <a:p>
                      <a:pPr marL="0" lvl="0" indent="0" algn="ctr" rtl="0">
                        <a:spcBef>
                          <a:spcPts val="0"/>
                        </a:spcBef>
                        <a:spcAft>
                          <a:spcPts val="0"/>
                        </a:spcAft>
                        <a:buNone/>
                      </a:pPr>
                      <a:r>
                        <a:rPr lang="en"/>
                        <a:t>lear</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graphicFrame>
        <p:nvGraphicFramePr>
          <p:cNvPr id="450" name="Google Shape;450;p42"/>
          <p:cNvGraphicFramePr/>
          <p:nvPr>
            <p:extLst>
              <p:ext uri="{D42A27DB-BD31-4B8C-83A1-F6EECF244321}">
                <p14:modId xmlns:p14="http://schemas.microsoft.com/office/powerpoint/2010/main" val="3537806613"/>
              </p:ext>
            </p:extLst>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712725">
                  <a:extLst>
                    <a:ext uri="{9D8B030D-6E8A-4147-A177-3AD203B41FA5}">
                      <a16:colId xmlns:a16="http://schemas.microsoft.com/office/drawing/2014/main" val="20004"/>
                    </a:ext>
                  </a:extLst>
                </a:gridCol>
                <a:gridCol w="712725">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200"/>
                        <a:t>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c</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d</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machin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200"/>
                        <a:t>g</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h</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revoltio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in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200"/>
                        <a:t>m</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revolution</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200"/>
                        <a:t>s</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lear</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200"/>
                        <a:t>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y</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z</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ar</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a:t>ma</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200"/>
                        <a:t>le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learn</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200"/>
                        <a:t>revo</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t>revolut</a:t>
                      </a:r>
                      <a:endParaRPr sz="12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200" dirty="0"/>
                        <a:t>mach</a:t>
                      </a:r>
                      <a:endParaRPr sz="12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51" name="Google Shape;451;p42"/>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452" name="Google Shape;452;p42"/>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53" name="Google Shape;453;p42"/>
          <p:cNvGraphicFramePr/>
          <p:nvPr>
            <p:extLst>
              <p:ext uri="{D42A27DB-BD31-4B8C-83A1-F6EECF244321}">
                <p14:modId xmlns:p14="http://schemas.microsoft.com/office/powerpoint/2010/main" val="1565323847"/>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dirty="0"/>
                        <a:t>le + </a:t>
                      </a:r>
                      <a:r>
                        <a:rPr lang="en-US" sz="1200" dirty="0" err="1"/>
                        <a:t>ar</a:t>
                      </a:r>
                      <a:r>
                        <a:rPr lang="en-US" sz="1200" dirty="0"/>
                        <a:t> = learn</a:t>
                      </a:r>
                      <a:endParaRPr sz="1200" dirty="0"/>
                    </a:p>
                  </a:txBody>
                  <a:tcPr marL="91425" marR="91425" marT="91425" marB="91425" anchor="ctr"/>
                </a:tc>
                <a:tc>
                  <a:txBody>
                    <a:bodyPr/>
                    <a:lstStyle/>
                    <a:p>
                      <a:pPr marL="0" lvl="0" indent="0" algn="ctr" rtl="0">
                        <a:spcBef>
                          <a:spcPts val="0"/>
                        </a:spcBef>
                        <a:spcAft>
                          <a:spcPts val="0"/>
                        </a:spcAft>
                        <a:buNone/>
                      </a:pPr>
                      <a:r>
                        <a:rPr lang="en" sz="1200"/>
                        <a:t>revolutio + n = revolution</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dirty="0"/>
                        <a:t>r + e = re</a:t>
                      </a:r>
                      <a:endParaRPr sz="1200" dirty="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dirty="0"/>
                        <a:t>mach + in = machin</a:t>
                      </a:r>
                      <a:endParaRPr sz="1200" dirty="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lear</a:t>
                      </a:r>
                      <a:r>
                        <a:rPr lang="en-US" sz="1200" dirty="0"/>
                        <a:t> + n = learn</a:t>
                      </a: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Byte-Pair Encoding</a:t>
            </a:r>
            <a:endParaRPr sz="3000"/>
          </a:p>
        </p:txBody>
      </p:sp>
      <p:sp>
        <p:nvSpPr>
          <p:cNvPr id="459" name="Google Shape;459;p43"/>
          <p:cNvSpPr txBox="1">
            <a:spLocks noGrp="1"/>
          </p:cNvSpPr>
          <p:nvPr>
            <p:ph type="body" idx="4294967295"/>
          </p:nvPr>
        </p:nvSpPr>
        <p:spPr>
          <a:xfrm>
            <a:off x="6349525" y="1507975"/>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learns</a:t>
            </a:r>
            <a:endParaRPr dirty="0"/>
          </a:p>
        </p:txBody>
      </p:sp>
      <p:sp>
        <p:nvSpPr>
          <p:cNvPr id="460" name="Google Shape;460;p43"/>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461" name="Google Shape;461;p43"/>
          <p:cNvGraphicFramePr/>
          <p:nvPr>
            <p:extLst>
              <p:ext uri="{D42A27DB-BD31-4B8C-83A1-F6EECF244321}">
                <p14:modId xmlns:p14="http://schemas.microsoft.com/office/powerpoint/2010/main" val="4085574693"/>
              </p:ext>
            </p:extLst>
          </p:nvPr>
        </p:nvGraphicFramePr>
        <p:xfrm>
          <a:off x="395425" y="1260350"/>
          <a:ext cx="4094425" cy="3780550"/>
        </p:xfrm>
        <a:graphic>
          <a:graphicData uri="http://schemas.openxmlformats.org/drawingml/2006/table">
            <a:tbl>
              <a:tblPr>
                <a:noFill/>
                <a:tableStyleId>{7D9A748A-5EDF-47A2-A65E-5F4390420DF3}</a:tableStyleId>
              </a:tblPr>
              <a:tblGrid>
                <a:gridCol w="2082400">
                  <a:extLst>
                    <a:ext uri="{9D8B030D-6E8A-4147-A177-3AD203B41FA5}">
                      <a16:colId xmlns:a16="http://schemas.microsoft.com/office/drawing/2014/main" val="20000"/>
                    </a:ext>
                  </a:extLst>
                </a:gridCol>
                <a:gridCol w="2012025">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a + r = ar</a:t>
                      </a:r>
                      <a:endParaRPr sz="1200"/>
                    </a:p>
                  </a:txBody>
                  <a:tcPr marL="91425" marR="91425" marT="91425" marB="91425" anchor="ctr"/>
                </a:tc>
                <a:tc>
                  <a:txBody>
                    <a:bodyPr/>
                    <a:lstStyle/>
                    <a:p>
                      <a:pPr marL="0" lvl="0" indent="0" algn="ctr" rtl="0">
                        <a:spcBef>
                          <a:spcPts val="0"/>
                        </a:spcBef>
                        <a:spcAft>
                          <a:spcPts val="0"/>
                        </a:spcAft>
                        <a:buNone/>
                      </a:pPr>
                      <a:r>
                        <a:rPr lang="en" sz="1200"/>
                        <a:t>revolut + i = revoluti</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l + e = le</a:t>
                      </a:r>
                      <a:endParaRPr sz="1200"/>
                    </a:p>
                  </a:txBody>
                  <a:tcPr marL="91425" marR="91425" marT="91425" marB="91425" anchor="ctr"/>
                </a:tc>
                <a:tc>
                  <a:txBody>
                    <a:bodyPr/>
                    <a:lstStyle/>
                    <a:p>
                      <a:pPr marL="0" lvl="0" indent="0" algn="ctr" rtl="0">
                        <a:spcBef>
                          <a:spcPts val="0"/>
                        </a:spcBef>
                        <a:spcAft>
                          <a:spcPts val="0"/>
                        </a:spcAft>
                        <a:buNone/>
                      </a:pPr>
                      <a:r>
                        <a:rPr lang="en" sz="1200"/>
                        <a:t>revoluti + o = revolutio</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US" sz="1200"/>
                        <a:t>l</a:t>
                      </a:r>
                      <a:r>
                        <a:rPr lang="en" sz="1200"/>
                        <a:t>e </a:t>
                      </a:r>
                      <a:r>
                        <a:rPr lang="en" sz="1200" dirty="0"/>
                        <a:t>+ ar </a:t>
                      </a:r>
                      <a:r>
                        <a:rPr lang="en" sz="1200"/>
                        <a:t>= lear</a:t>
                      </a:r>
                      <a:endParaRPr sz="1200" dirty="0"/>
                    </a:p>
                  </a:txBody>
                  <a:tcPr marL="91425" marR="91425" marT="91425" marB="91425" anchor="ctr"/>
                </a:tc>
                <a:tc>
                  <a:txBody>
                    <a:bodyPr/>
                    <a:lstStyle/>
                    <a:p>
                      <a:pPr marL="0" lvl="0" indent="0" algn="ctr" rtl="0">
                        <a:spcBef>
                          <a:spcPts val="0"/>
                        </a:spcBef>
                        <a:spcAft>
                          <a:spcPts val="0"/>
                        </a:spcAft>
                        <a:buNone/>
                      </a:pPr>
                      <a:r>
                        <a:rPr lang="en" sz="1200" dirty="0"/>
                        <a:t>revolutio + n = revolution</a:t>
                      </a:r>
                      <a:endParaRPr sz="1200" dirty="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r + e = re</a:t>
                      </a:r>
                      <a:endParaRPr sz="1200"/>
                    </a:p>
                  </a:txBody>
                  <a:tcPr marL="91425" marR="91425" marT="91425" marB="91425" anchor="ctr"/>
                </a:tc>
                <a:tc>
                  <a:txBody>
                    <a:bodyPr/>
                    <a:lstStyle/>
                    <a:p>
                      <a:pPr marL="0" lvl="0" indent="0" algn="ctr" rtl="0">
                        <a:spcBef>
                          <a:spcPts val="0"/>
                        </a:spcBef>
                        <a:spcAft>
                          <a:spcPts val="0"/>
                        </a:spcAft>
                        <a:buNone/>
                      </a:pPr>
                      <a:r>
                        <a:rPr lang="en" sz="1200"/>
                        <a:t>i + n = 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re + v = rev</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 + a = ma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rev + o = revo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 + c = mac</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revo + l = revol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 + h = mach</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revol + u = revolu</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mach + in = machin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revolu + t = revolut</a:t>
                      </a:r>
                      <a:endParaRPr sz="1200"/>
                    </a:p>
                  </a:txBody>
                  <a:tcPr marL="91425" marR="91425" marT="91425" marB="91425" anchor="ctr"/>
                </a:tc>
                <a:tc>
                  <a:txBody>
                    <a:bodyPr/>
                    <a:lstStyle/>
                    <a:p>
                      <a:pPr marL="0" lvl="0" indent="0" algn="ctr" rtl="0">
                        <a:spcBef>
                          <a:spcPts val="0"/>
                        </a:spcBef>
                        <a:spcAft>
                          <a:spcPts val="0"/>
                        </a:spcAft>
                        <a:buNone/>
                      </a:pPr>
                      <a:r>
                        <a:rPr lang="en-US" sz="1200" dirty="0"/>
                        <a:t>l</a:t>
                      </a:r>
                      <a:r>
                        <a:rPr lang="en" sz="1200" dirty="0"/>
                        <a:t>ear + n = learn</a:t>
                      </a:r>
                      <a:endParaRPr sz="1200" dirty="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cxnSp>
        <p:nvCxnSpPr>
          <p:cNvPr id="462" name="Google Shape;462;p43"/>
          <p:cNvCxnSpPr>
            <a:stCxn id="459" idx="2"/>
            <a:endCxn id="463" idx="0"/>
          </p:cNvCxnSpPr>
          <p:nvPr/>
        </p:nvCxnSpPr>
        <p:spPr>
          <a:xfrm flipH="1">
            <a:off x="5417247" y="1930375"/>
            <a:ext cx="1392028" cy="261915"/>
          </a:xfrm>
          <a:prstGeom prst="straightConnector1">
            <a:avLst/>
          </a:prstGeom>
          <a:noFill/>
          <a:ln w="28575" cap="flat" cmpd="sng">
            <a:solidFill>
              <a:schemeClr val="dk2"/>
            </a:solidFill>
            <a:prstDash val="solid"/>
            <a:round/>
            <a:headEnd type="none" w="med" len="med"/>
            <a:tailEnd type="triangle" w="med" len="med"/>
          </a:ln>
        </p:spPr>
      </p:cxnSp>
      <p:cxnSp>
        <p:nvCxnSpPr>
          <p:cNvPr id="464" name="Google Shape;464;p43"/>
          <p:cNvCxnSpPr>
            <a:stCxn id="459" idx="2"/>
            <a:endCxn id="465" idx="0"/>
          </p:cNvCxnSpPr>
          <p:nvPr/>
        </p:nvCxnSpPr>
        <p:spPr>
          <a:xfrm flipH="1">
            <a:off x="6003821" y="1930375"/>
            <a:ext cx="805454" cy="262162"/>
          </a:xfrm>
          <a:prstGeom prst="straightConnector1">
            <a:avLst/>
          </a:prstGeom>
          <a:noFill/>
          <a:ln w="28575" cap="flat" cmpd="sng">
            <a:solidFill>
              <a:schemeClr val="dk2"/>
            </a:solidFill>
            <a:prstDash val="solid"/>
            <a:round/>
            <a:headEnd type="none" w="med" len="med"/>
            <a:tailEnd type="triangle" w="med" len="med"/>
          </a:ln>
        </p:spPr>
      </p:cxnSp>
      <p:sp>
        <p:nvSpPr>
          <p:cNvPr id="463" name="Google Shape;463;p43"/>
          <p:cNvSpPr txBox="1">
            <a:spLocks noGrp="1"/>
          </p:cNvSpPr>
          <p:nvPr>
            <p:ph type="body" idx="4294967295"/>
          </p:nvPr>
        </p:nvSpPr>
        <p:spPr>
          <a:xfrm>
            <a:off x="5187372"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l</a:t>
            </a:r>
            <a:endParaRPr dirty="0"/>
          </a:p>
        </p:txBody>
      </p:sp>
      <p:sp>
        <p:nvSpPr>
          <p:cNvPr id="465" name="Google Shape;465;p43"/>
          <p:cNvSpPr txBox="1">
            <a:spLocks noGrp="1"/>
          </p:cNvSpPr>
          <p:nvPr>
            <p:ph type="body" idx="4294967295"/>
          </p:nvPr>
        </p:nvSpPr>
        <p:spPr>
          <a:xfrm>
            <a:off x="5773946" y="2192537"/>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t>
            </a:r>
            <a:endParaRPr dirty="0"/>
          </a:p>
        </p:txBody>
      </p:sp>
      <p:cxnSp>
        <p:nvCxnSpPr>
          <p:cNvPr id="22" name="Google Shape;464;p43"/>
          <p:cNvCxnSpPr>
            <a:stCxn id="459" idx="2"/>
            <a:endCxn id="24" idx="0"/>
          </p:cNvCxnSpPr>
          <p:nvPr/>
        </p:nvCxnSpPr>
        <p:spPr>
          <a:xfrm>
            <a:off x="6809275" y="1930375"/>
            <a:ext cx="410268" cy="261915"/>
          </a:xfrm>
          <a:prstGeom prst="straightConnector1">
            <a:avLst/>
          </a:prstGeom>
          <a:noFill/>
          <a:ln w="28575" cap="flat" cmpd="sng">
            <a:solidFill>
              <a:schemeClr val="dk2"/>
            </a:solidFill>
            <a:prstDash val="solid"/>
            <a:round/>
            <a:headEnd type="none" w="med" len="med"/>
            <a:tailEnd type="triangle" w="med" len="med"/>
          </a:ln>
        </p:spPr>
      </p:cxnSp>
      <p:sp>
        <p:nvSpPr>
          <p:cNvPr id="23" name="Google Shape;463;p43"/>
          <p:cNvSpPr txBox="1">
            <a:spLocks/>
          </p:cNvSpPr>
          <p:nvPr/>
        </p:nvSpPr>
        <p:spPr>
          <a:xfrm>
            <a:off x="6403094"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24" name="Google Shape;465;p43"/>
          <p:cNvSpPr txBox="1">
            <a:spLocks/>
          </p:cNvSpPr>
          <p:nvPr/>
        </p:nvSpPr>
        <p:spPr>
          <a:xfrm>
            <a:off x="6989668" y="2192290"/>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t>
            </a:r>
          </a:p>
        </p:txBody>
      </p:sp>
      <p:sp>
        <p:nvSpPr>
          <p:cNvPr id="27" name="Google Shape;465;p43"/>
          <p:cNvSpPr txBox="1">
            <a:spLocks/>
          </p:cNvSpPr>
          <p:nvPr/>
        </p:nvSpPr>
        <p:spPr>
          <a:xfrm>
            <a:off x="7557839" y="2192043"/>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cxnSp>
        <p:nvCxnSpPr>
          <p:cNvPr id="28" name="Google Shape;464;p43"/>
          <p:cNvCxnSpPr>
            <a:stCxn id="459" idx="2"/>
            <a:endCxn id="23" idx="0"/>
          </p:cNvCxnSpPr>
          <p:nvPr/>
        </p:nvCxnSpPr>
        <p:spPr>
          <a:xfrm flipH="1">
            <a:off x="6632969" y="1930375"/>
            <a:ext cx="176306" cy="261668"/>
          </a:xfrm>
          <a:prstGeom prst="straightConnector1">
            <a:avLst/>
          </a:prstGeom>
          <a:noFill/>
          <a:ln w="28575" cap="flat" cmpd="sng">
            <a:solidFill>
              <a:schemeClr val="dk2"/>
            </a:solidFill>
            <a:prstDash val="solid"/>
            <a:round/>
            <a:headEnd type="none" w="med" len="med"/>
            <a:tailEnd type="triangle" w="med" len="med"/>
          </a:ln>
        </p:spPr>
      </p:cxnSp>
      <p:cxnSp>
        <p:nvCxnSpPr>
          <p:cNvPr id="31" name="Google Shape;464;p43"/>
          <p:cNvCxnSpPr>
            <a:stCxn id="459" idx="2"/>
            <a:endCxn id="27" idx="0"/>
          </p:cNvCxnSpPr>
          <p:nvPr/>
        </p:nvCxnSpPr>
        <p:spPr>
          <a:xfrm>
            <a:off x="6809275" y="1930375"/>
            <a:ext cx="978439" cy="261668"/>
          </a:xfrm>
          <a:prstGeom prst="straightConnector1">
            <a:avLst/>
          </a:prstGeom>
          <a:noFill/>
          <a:ln w="28575" cap="flat" cmpd="sng">
            <a:solidFill>
              <a:schemeClr val="dk2"/>
            </a:solidFill>
            <a:prstDash val="solid"/>
            <a:round/>
            <a:headEnd type="none" w="med" len="med"/>
            <a:tailEnd type="triangle" w="med" len="med"/>
          </a:ln>
        </p:spPr>
      </p:cxnSp>
      <p:sp>
        <p:nvSpPr>
          <p:cNvPr id="34" name="Google Shape;465;p43"/>
          <p:cNvSpPr txBox="1">
            <a:spLocks/>
          </p:cNvSpPr>
          <p:nvPr/>
        </p:nvSpPr>
        <p:spPr>
          <a:xfrm>
            <a:off x="8155711" y="2198809"/>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35" name="Google Shape;464;p43"/>
          <p:cNvCxnSpPr>
            <a:stCxn id="459" idx="2"/>
            <a:endCxn id="34" idx="0"/>
          </p:cNvCxnSpPr>
          <p:nvPr/>
        </p:nvCxnSpPr>
        <p:spPr>
          <a:xfrm>
            <a:off x="6809275" y="1930375"/>
            <a:ext cx="1576311" cy="268434"/>
          </a:xfrm>
          <a:prstGeom prst="straightConnector1">
            <a:avLst/>
          </a:prstGeom>
          <a:noFill/>
          <a:ln w="28575" cap="flat" cmpd="sng">
            <a:solidFill>
              <a:schemeClr val="dk2"/>
            </a:solidFill>
            <a:prstDash val="solid"/>
            <a:round/>
            <a:headEnd type="none" w="med" len="med"/>
            <a:tailEnd type="triangle" w="med" len="med"/>
          </a:ln>
        </p:spPr>
      </p:cxnSp>
      <p:sp>
        <p:nvSpPr>
          <p:cNvPr id="38" name="Google Shape;459;p43"/>
          <p:cNvSpPr txBox="1">
            <a:spLocks/>
          </p:cNvSpPr>
          <p:nvPr/>
        </p:nvSpPr>
        <p:spPr>
          <a:xfrm>
            <a:off x="6173219" y="3354386"/>
            <a:ext cx="91950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learn</a:t>
            </a:r>
          </a:p>
        </p:txBody>
      </p:sp>
      <p:sp>
        <p:nvSpPr>
          <p:cNvPr id="39" name="Google Shape;465;p43"/>
          <p:cNvSpPr txBox="1">
            <a:spLocks/>
          </p:cNvSpPr>
          <p:nvPr/>
        </p:nvSpPr>
        <p:spPr>
          <a:xfrm>
            <a:off x="8155711" y="3354386"/>
            <a:ext cx="459750" cy="4224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cxnSp>
        <p:nvCxnSpPr>
          <p:cNvPr id="40" name="Google Shape;462;p43"/>
          <p:cNvCxnSpPr>
            <a:stCxn id="463" idx="2"/>
            <a:endCxn id="38" idx="0"/>
          </p:cNvCxnSpPr>
          <p:nvPr/>
        </p:nvCxnSpPr>
        <p:spPr>
          <a:xfrm>
            <a:off x="5417247" y="2614690"/>
            <a:ext cx="1215722" cy="739696"/>
          </a:xfrm>
          <a:prstGeom prst="straightConnector1">
            <a:avLst/>
          </a:prstGeom>
          <a:noFill/>
          <a:ln w="28575" cap="flat" cmpd="sng">
            <a:solidFill>
              <a:schemeClr val="dk2"/>
            </a:solidFill>
            <a:prstDash val="solid"/>
            <a:round/>
            <a:headEnd type="none" w="med" len="med"/>
            <a:tailEnd type="triangle" w="med" len="med"/>
          </a:ln>
        </p:spPr>
      </p:cxnSp>
      <p:cxnSp>
        <p:nvCxnSpPr>
          <p:cNvPr id="43" name="Google Shape;462;p43"/>
          <p:cNvCxnSpPr>
            <a:stCxn id="465" idx="2"/>
            <a:endCxn id="38" idx="0"/>
          </p:cNvCxnSpPr>
          <p:nvPr/>
        </p:nvCxnSpPr>
        <p:spPr>
          <a:xfrm>
            <a:off x="6003821" y="2614937"/>
            <a:ext cx="629148" cy="739449"/>
          </a:xfrm>
          <a:prstGeom prst="straightConnector1">
            <a:avLst/>
          </a:prstGeom>
          <a:noFill/>
          <a:ln w="28575" cap="flat" cmpd="sng">
            <a:solidFill>
              <a:schemeClr val="dk2"/>
            </a:solidFill>
            <a:prstDash val="solid"/>
            <a:round/>
            <a:headEnd type="none" w="med" len="med"/>
            <a:tailEnd type="triangle" w="med" len="med"/>
          </a:ln>
        </p:spPr>
      </p:cxnSp>
      <p:cxnSp>
        <p:nvCxnSpPr>
          <p:cNvPr id="46" name="Google Shape;462;p43"/>
          <p:cNvCxnSpPr>
            <a:stCxn id="23" idx="2"/>
            <a:endCxn id="38" idx="0"/>
          </p:cNvCxnSpPr>
          <p:nvPr/>
        </p:nvCxnSpPr>
        <p:spPr>
          <a:xfrm>
            <a:off x="6632969" y="2614443"/>
            <a:ext cx="0" cy="739943"/>
          </a:xfrm>
          <a:prstGeom prst="straightConnector1">
            <a:avLst/>
          </a:prstGeom>
          <a:noFill/>
          <a:ln w="28575" cap="flat" cmpd="sng">
            <a:solidFill>
              <a:schemeClr val="dk2"/>
            </a:solidFill>
            <a:prstDash val="solid"/>
            <a:round/>
            <a:headEnd type="none" w="med" len="med"/>
            <a:tailEnd type="triangle" w="med" len="med"/>
          </a:ln>
        </p:spPr>
      </p:cxnSp>
      <p:cxnSp>
        <p:nvCxnSpPr>
          <p:cNvPr id="49" name="Google Shape;462;p43"/>
          <p:cNvCxnSpPr>
            <a:stCxn id="24" idx="2"/>
          </p:cNvCxnSpPr>
          <p:nvPr/>
        </p:nvCxnSpPr>
        <p:spPr>
          <a:xfrm flipH="1">
            <a:off x="6632969" y="2614690"/>
            <a:ext cx="586574" cy="739696"/>
          </a:xfrm>
          <a:prstGeom prst="straightConnector1">
            <a:avLst/>
          </a:prstGeom>
          <a:noFill/>
          <a:ln w="28575" cap="flat" cmpd="sng">
            <a:solidFill>
              <a:schemeClr val="dk2"/>
            </a:solidFill>
            <a:prstDash val="solid"/>
            <a:round/>
            <a:headEnd type="none" w="med" len="med"/>
            <a:tailEnd type="triangle" w="med" len="med"/>
          </a:ln>
        </p:spPr>
      </p:cxnSp>
      <p:cxnSp>
        <p:nvCxnSpPr>
          <p:cNvPr id="52" name="Google Shape;462;p43"/>
          <p:cNvCxnSpPr>
            <a:stCxn id="27" idx="2"/>
            <a:endCxn id="38" idx="0"/>
          </p:cNvCxnSpPr>
          <p:nvPr/>
        </p:nvCxnSpPr>
        <p:spPr>
          <a:xfrm flipH="1">
            <a:off x="6632969" y="2614443"/>
            <a:ext cx="1154745" cy="739943"/>
          </a:xfrm>
          <a:prstGeom prst="straightConnector1">
            <a:avLst/>
          </a:prstGeom>
          <a:noFill/>
          <a:ln w="28575" cap="flat" cmpd="sng">
            <a:solidFill>
              <a:schemeClr val="dk2"/>
            </a:solidFill>
            <a:prstDash val="solid"/>
            <a:round/>
            <a:headEnd type="none" w="med" len="med"/>
            <a:tailEnd type="triangle" w="med" len="med"/>
          </a:ln>
        </p:spPr>
      </p:cxnSp>
      <p:cxnSp>
        <p:nvCxnSpPr>
          <p:cNvPr id="55" name="Google Shape;462;p43"/>
          <p:cNvCxnSpPr>
            <a:stCxn id="34" idx="2"/>
            <a:endCxn id="39" idx="0"/>
          </p:cNvCxnSpPr>
          <p:nvPr/>
        </p:nvCxnSpPr>
        <p:spPr>
          <a:xfrm>
            <a:off x="8385586" y="2621209"/>
            <a:ext cx="0" cy="733177"/>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471" name="Google Shape;471;p44"/>
          <p:cNvSpPr txBox="1">
            <a:spLocks noGrp="1"/>
          </p:cNvSpPr>
          <p:nvPr>
            <p:ph type="body" idx="4294967295"/>
          </p:nvPr>
        </p:nvSpPr>
        <p:spPr>
          <a:xfrm>
            <a:off x="715100" y="772650"/>
            <a:ext cx="7062000" cy="895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a:highlight>
                  <a:srgbClr val="E69138"/>
                </a:highlight>
              </a:rPr>
              <a:t>Machine</a:t>
            </a:r>
            <a:r>
              <a:rPr lang="en"/>
              <a:t> </a:t>
            </a:r>
            <a:r>
              <a:rPr lang="en">
                <a:highlight>
                  <a:srgbClr val="E69138"/>
                </a:highlight>
              </a:rPr>
              <a:t>learning</a:t>
            </a:r>
            <a:r>
              <a:rPr lang="en"/>
              <a:t> </a:t>
            </a:r>
            <a:r>
              <a:rPr lang="en">
                <a:highlight>
                  <a:srgbClr val="E69138"/>
                </a:highlight>
              </a:rPr>
              <a:t>is</a:t>
            </a:r>
            <a:r>
              <a:rPr lang="en"/>
              <a:t> </a:t>
            </a:r>
            <a:r>
              <a:rPr lang="en">
                <a:highlight>
                  <a:srgbClr val="E69138"/>
                </a:highlight>
              </a:rPr>
              <a:t>a</a:t>
            </a:r>
            <a:r>
              <a:rPr lang="en"/>
              <a:t> </a:t>
            </a:r>
            <a:r>
              <a:rPr lang="en">
                <a:highlight>
                  <a:srgbClr val="E69138"/>
                </a:highlight>
              </a:rPr>
              <a:t>fascinating</a:t>
            </a:r>
            <a:r>
              <a:rPr lang="en"/>
              <a:t> </a:t>
            </a:r>
            <a:r>
              <a:rPr lang="en">
                <a:highlight>
                  <a:srgbClr val="E69138"/>
                </a:highlight>
              </a:rPr>
              <a:t>field</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Natural</a:t>
            </a:r>
            <a:r>
              <a:rPr lang="en"/>
              <a:t> </a:t>
            </a:r>
            <a:r>
              <a:rPr lang="en">
                <a:highlight>
                  <a:srgbClr val="E69138"/>
                </a:highlight>
              </a:rPr>
              <a:t>language</a:t>
            </a:r>
            <a:r>
              <a:rPr lang="en"/>
              <a:t> </a:t>
            </a:r>
            <a:r>
              <a:rPr lang="en">
                <a:highlight>
                  <a:srgbClr val="E69138"/>
                </a:highlight>
              </a:rPr>
              <a:t>processing</a:t>
            </a:r>
            <a:r>
              <a:rPr lang="en"/>
              <a:t> </a:t>
            </a:r>
            <a:r>
              <a:rPr lang="en">
                <a:highlight>
                  <a:srgbClr val="E69138"/>
                </a:highlight>
              </a:rPr>
              <a:t>helps</a:t>
            </a:r>
            <a:r>
              <a:rPr lang="en"/>
              <a:t> </a:t>
            </a:r>
            <a:r>
              <a:rPr lang="en">
                <a:highlight>
                  <a:srgbClr val="E69138"/>
                </a:highlight>
              </a:rPr>
              <a:t>computers</a:t>
            </a:r>
            <a:r>
              <a:rPr lang="en"/>
              <a:t> </a:t>
            </a:r>
            <a:r>
              <a:rPr lang="en">
                <a:highlight>
                  <a:srgbClr val="E69138"/>
                </a:highlight>
              </a:rPr>
              <a:t>understand</a:t>
            </a:r>
            <a:r>
              <a:rPr lang="en"/>
              <a:t> </a:t>
            </a:r>
            <a:r>
              <a:rPr lang="en">
                <a:highlight>
                  <a:srgbClr val="E69138"/>
                </a:highlight>
              </a:rPr>
              <a:t>human</a:t>
            </a:r>
            <a:r>
              <a:rPr lang="en"/>
              <a:t> </a:t>
            </a:r>
            <a:r>
              <a:rPr lang="en">
                <a:highlight>
                  <a:srgbClr val="E69138"/>
                </a:highlight>
              </a:rPr>
              <a:t>language</a:t>
            </a:r>
            <a:r>
              <a:rPr lang="en"/>
              <a:t> </a:t>
            </a:r>
            <a:r>
              <a:rPr lang="en">
                <a:highlight>
                  <a:srgbClr val="E69138"/>
                </a:highlight>
              </a:rPr>
              <a:t>.</a:t>
            </a:r>
            <a:endParaRPr>
              <a:highlight>
                <a:srgbClr val="E69138"/>
              </a:highlight>
            </a:endParaRPr>
          </a:p>
          <a:p>
            <a:pPr marL="0" lvl="0" indent="0" algn="l" rtl="0">
              <a:spcBef>
                <a:spcPts val="0"/>
              </a:spcBef>
              <a:spcAft>
                <a:spcPts val="0"/>
              </a:spcAft>
              <a:buNone/>
            </a:pPr>
            <a:r>
              <a:rPr lang="en">
                <a:highlight>
                  <a:srgbClr val="E69138"/>
                </a:highlight>
              </a:rPr>
              <a:t>Deep</a:t>
            </a:r>
            <a:r>
              <a:rPr lang="en"/>
              <a:t> </a:t>
            </a:r>
            <a:r>
              <a:rPr lang="en">
                <a:highlight>
                  <a:srgbClr val="E69138"/>
                </a:highlight>
              </a:rPr>
              <a:t>learning</a:t>
            </a:r>
            <a:r>
              <a:rPr lang="en"/>
              <a:t> </a:t>
            </a:r>
            <a:r>
              <a:rPr lang="en">
                <a:highlight>
                  <a:srgbClr val="E69138"/>
                </a:highlight>
              </a:rPr>
              <a:t>models</a:t>
            </a:r>
            <a:r>
              <a:rPr lang="en"/>
              <a:t> </a:t>
            </a:r>
            <a:r>
              <a:rPr lang="en">
                <a:highlight>
                  <a:srgbClr val="E69138"/>
                </a:highlight>
              </a:rPr>
              <a:t>,</a:t>
            </a:r>
            <a:r>
              <a:rPr lang="en"/>
              <a:t> </a:t>
            </a:r>
            <a:r>
              <a:rPr lang="en">
                <a:highlight>
                  <a:srgbClr val="E69138"/>
                </a:highlight>
              </a:rPr>
              <a:t>such</a:t>
            </a:r>
            <a:r>
              <a:rPr lang="en"/>
              <a:t> </a:t>
            </a:r>
            <a:r>
              <a:rPr lang="en">
                <a:highlight>
                  <a:srgbClr val="E69138"/>
                </a:highlight>
              </a:rPr>
              <a:t>as</a:t>
            </a:r>
            <a:r>
              <a:rPr lang="en"/>
              <a:t> </a:t>
            </a:r>
            <a:r>
              <a:rPr lang="en">
                <a:highlight>
                  <a:srgbClr val="E69138"/>
                </a:highlight>
              </a:rPr>
              <a:t>neural</a:t>
            </a:r>
            <a:r>
              <a:rPr lang="en"/>
              <a:t> </a:t>
            </a:r>
            <a:r>
              <a:rPr lang="en">
                <a:highlight>
                  <a:srgbClr val="E69138"/>
                </a:highlight>
              </a:rPr>
              <a:t>networks</a:t>
            </a:r>
            <a:r>
              <a:rPr lang="en"/>
              <a:t> </a:t>
            </a:r>
            <a:r>
              <a:rPr lang="en">
                <a:highlight>
                  <a:srgbClr val="E69138"/>
                </a:highlight>
              </a:rPr>
              <a:t>,</a:t>
            </a:r>
            <a:r>
              <a:rPr lang="en"/>
              <a:t> </a:t>
            </a:r>
            <a:r>
              <a:rPr lang="en">
                <a:highlight>
                  <a:srgbClr val="E69138"/>
                </a:highlight>
              </a:rPr>
              <a:t>have</a:t>
            </a:r>
            <a:r>
              <a:rPr lang="en"/>
              <a:t> </a:t>
            </a:r>
            <a:r>
              <a:rPr lang="en">
                <a:highlight>
                  <a:srgbClr val="E69138"/>
                </a:highlight>
              </a:rPr>
              <a:t>revolutionized</a:t>
            </a:r>
            <a:r>
              <a:rPr lang="en"/>
              <a:t> </a:t>
            </a:r>
            <a:r>
              <a:rPr lang="en">
                <a:highlight>
                  <a:srgbClr val="E69138"/>
                </a:highlight>
              </a:rPr>
              <a:t>AI</a:t>
            </a:r>
            <a:r>
              <a:rPr lang="en"/>
              <a:t> </a:t>
            </a:r>
            <a:r>
              <a:rPr lang="en">
                <a:highlight>
                  <a:srgbClr val="E69138"/>
                </a:highlight>
              </a:rPr>
              <a:t>.</a:t>
            </a:r>
            <a:endParaRPr sz="1200">
              <a:solidFill>
                <a:srgbClr val="374151"/>
              </a:solidFill>
              <a:highlight>
                <a:srgbClr val="E69138"/>
              </a:highlight>
              <a:latin typeface="Roboto"/>
              <a:ea typeface="Roboto"/>
              <a:cs typeface="Roboto"/>
              <a:sym typeface="Roboto"/>
            </a:endParaRPr>
          </a:p>
        </p:txBody>
      </p:sp>
      <p:graphicFrame>
        <p:nvGraphicFramePr>
          <p:cNvPr id="472" name="Google Shape;472;p44"/>
          <p:cNvGraphicFramePr/>
          <p:nvPr/>
        </p:nvGraphicFramePr>
        <p:xfrm>
          <a:off x="49195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machine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is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3" name="Google Shape;473;p44"/>
          <p:cNvGraphicFramePr/>
          <p:nvPr/>
        </p:nvGraphicFramePr>
        <p:xfrm>
          <a:off x="271682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fascinating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field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4" name="Google Shape;474;p44"/>
          <p:cNvGraphicFramePr/>
          <p:nvPr/>
        </p:nvGraphicFramePr>
        <p:xfrm>
          <a:off x="4941700"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3</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natural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language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5" name="Google Shape;475;p44"/>
          <p:cNvGraphicFramePr/>
          <p:nvPr/>
        </p:nvGraphicFramePr>
        <p:xfrm>
          <a:off x="7166575" y="174022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processing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helps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computers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6" name="Google Shape;476;p44"/>
          <p:cNvGraphicFramePr/>
          <p:nvPr/>
        </p:nvGraphicFramePr>
        <p:xfrm>
          <a:off x="49195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understand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human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deep</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7" name="Google Shape;477;p44"/>
          <p:cNvGraphicFramePr/>
          <p:nvPr/>
        </p:nvGraphicFramePr>
        <p:xfrm>
          <a:off x="2716825"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2</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such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as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8" name="Google Shape;478;p44"/>
          <p:cNvGraphicFramePr/>
          <p:nvPr/>
        </p:nvGraphicFramePr>
        <p:xfrm>
          <a:off x="4941700" y="3434175"/>
          <a:ext cx="1717675" cy="1545975"/>
        </p:xfrm>
        <a:graphic>
          <a:graphicData uri="http://schemas.openxmlformats.org/drawingml/2006/table">
            <a:tbl>
              <a:tblPr>
                <a:noFill/>
                <a:tableStyleId>{7D9A748A-5EDF-47A2-A65E-5F4390420DF3}</a:tableStyleId>
              </a:tblPr>
              <a:tblGrid>
                <a:gridCol w="1167975">
                  <a:extLst>
                    <a:ext uri="{9D8B030D-6E8A-4147-A177-3AD203B41FA5}">
                      <a16:colId xmlns:a16="http://schemas.microsoft.com/office/drawing/2014/main" val="20000"/>
                    </a:ext>
                  </a:extLst>
                </a:gridCol>
                <a:gridCol w="549700">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neural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networks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have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79" name="Google Shape;479;p44"/>
          <p:cNvGraphicFramePr/>
          <p:nvPr/>
        </p:nvGraphicFramePr>
        <p:xfrm>
          <a:off x="7014175" y="3434175"/>
          <a:ext cx="1977425" cy="1545975"/>
        </p:xfrm>
        <a:graphic>
          <a:graphicData uri="http://schemas.openxmlformats.org/drawingml/2006/table">
            <a:tbl>
              <a:tblPr>
                <a:noFill/>
                <a:tableStyleId>{7D9A748A-5EDF-47A2-A65E-5F4390420DF3}</a:tableStyleId>
              </a:tblPr>
              <a:tblGrid>
                <a:gridCol w="1344600">
                  <a:extLst>
                    <a:ext uri="{9D8B030D-6E8A-4147-A177-3AD203B41FA5}">
                      <a16:colId xmlns:a16="http://schemas.microsoft.com/office/drawing/2014/main" val="20000"/>
                    </a:ext>
                  </a:extLst>
                </a:gridCol>
                <a:gridCol w="632825">
                  <a:extLst>
                    <a:ext uri="{9D8B030D-6E8A-4147-A177-3AD203B41FA5}">
                      <a16:colId xmlns:a16="http://schemas.microsoft.com/office/drawing/2014/main" val="20001"/>
                    </a:ext>
                  </a:extLst>
                </a:gridCol>
              </a:tblGrid>
              <a:tr h="515325">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5325">
                <a:tc>
                  <a:txBody>
                    <a:bodyPr/>
                    <a:lstStyle/>
                    <a:p>
                      <a:pPr marL="0" lvl="0" indent="0" algn="ctr" rtl="0">
                        <a:spcBef>
                          <a:spcPts val="0"/>
                        </a:spcBef>
                        <a:spcAft>
                          <a:spcPts val="0"/>
                        </a:spcAft>
                        <a:buNone/>
                      </a:pPr>
                      <a:r>
                        <a:rPr lang="en"/>
                        <a:t>ai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5325">
                <a:tc>
                  <a:txBody>
                    <a:bodyPr/>
                    <a:lstStyle/>
                    <a:p>
                      <a:pPr marL="0" lvl="0" indent="0" algn="ctr" rtl="0">
                        <a:spcBef>
                          <a:spcPts val="0"/>
                        </a:spcBef>
                        <a:spcAft>
                          <a:spcPts val="0"/>
                        </a:spcAft>
                        <a:buNone/>
                      </a:pPr>
                      <a:r>
                        <a:rPr lang="en"/>
                        <a:t>models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85" name="Google Shape;485;p45"/>
          <p:cNvGraphicFramePr/>
          <p:nvPr>
            <p:extLst>
              <p:ext uri="{D42A27DB-BD31-4B8C-83A1-F6EECF244321}">
                <p14:modId xmlns:p14="http://schemas.microsoft.com/office/powerpoint/2010/main" val="2709105895"/>
              </p:ext>
            </p:extLst>
          </p:nvPr>
        </p:nvGraphicFramePr>
        <p:xfrm>
          <a:off x="715100" y="1185475"/>
          <a:ext cx="1953200" cy="3706700"/>
        </p:xfrm>
        <a:graphic>
          <a:graphicData uri="http://schemas.openxmlformats.org/drawingml/2006/table">
            <a:tbl>
              <a:tblPr>
                <a:noFill/>
                <a:tableStyleId>{7D9A748A-5EDF-47A2-A65E-5F4390420DF3}</a:tableStyleId>
              </a:tblPr>
              <a:tblGrid>
                <a:gridCol w="1328125">
                  <a:extLst>
                    <a:ext uri="{9D8B030D-6E8A-4147-A177-3AD203B41FA5}">
                      <a16:colId xmlns:a16="http://schemas.microsoft.com/office/drawing/2014/main" val="20000"/>
                    </a:ext>
                  </a:extLst>
                </a:gridCol>
                <a:gridCol w="625075">
                  <a:extLst>
                    <a:ext uri="{9D8B030D-6E8A-4147-A177-3AD203B41FA5}">
                      <a16:colId xmlns:a16="http://schemas.microsoft.com/office/drawing/2014/main" val="20001"/>
                    </a:ext>
                  </a:extLst>
                </a:gridCol>
              </a:tblGrid>
              <a:tr h="516050">
                <a:tc>
                  <a:txBody>
                    <a:bodyPr/>
                    <a:lstStyle/>
                    <a:p>
                      <a:pPr marL="0" lvl="0" indent="0" algn="ctr" rtl="0">
                        <a:spcBef>
                          <a:spcPts val="0"/>
                        </a:spcBef>
                        <a:spcAft>
                          <a:spcPts val="0"/>
                        </a:spcAft>
                        <a:buNone/>
                      </a:pPr>
                      <a:r>
                        <a:rPr lang="en" dirty="0"/>
                        <a:t>machine</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16050">
                <a:tc>
                  <a:txBody>
                    <a:bodyPr/>
                    <a:lstStyle/>
                    <a:p>
                      <a:pPr marL="0" lvl="0" indent="0" algn="ctr" rtl="0">
                        <a:spcBef>
                          <a:spcPts val="0"/>
                        </a:spcBef>
                        <a:spcAft>
                          <a:spcPts val="0"/>
                        </a:spcAft>
                        <a:buNone/>
                      </a:pPr>
                      <a:r>
                        <a:rPr lang="en"/>
                        <a:t>learning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16050">
                <a:tc>
                  <a:txBody>
                    <a:bodyPr/>
                    <a:lstStyle/>
                    <a:p>
                      <a:pPr marL="0" lvl="0" indent="0" algn="ctr" rtl="0">
                        <a:spcBef>
                          <a:spcPts val="0"/>
                        </a:spcBef>
                        <a:spcAft>
                          <a:spcPts val="0"/>
                        </a:spcAft>
                        <a:buNone/>
                      </a:pPr>
                      <a:r>
                        <a:rPr lang="en"/>
                        <a:t>learn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16050">
                <a:tc>
                  <a:txBody>
                    <a:bodyPr/>
                    <a:lstStyle/>
                    <a:p>
                      <a:pPr marL="0" lvl="0" indent="0" algn="ctr" rtl="0">
                        <a:spcBef>
                          <a:spcPts val="0"/>
                        </a:spcBef>
                        <a:spcAft>
                          <a:spcPts val="0"/>
                        </a:spcAft>
                        <a:buNone/>
                      </a:pPr>
                      <a:r>
                        <a:rPr lang="en"/>
                        <a:t>learner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1</a:t>
                      </a:r>
                      <a:endParaRPr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10400">
                <a:tc>
                  <a:txBody>
                    <a:bodyPr/>
                    <a:lstStyle/>
                    <a:p>
                      <a:pPr marL="0" lvl="0" indent="0" algn="ctr" rtl="0">
                        <a:spcBef>
                          <a:spcPts val="0"/>
                        </a:spcBef>
                        <a:spcAft>
                          <a:spcPts val="0"/>
                        </a:spcAft>
                        <a:buNone/>
                      </a:pPr>
                      <a:r>
                        <a:rPr lang="en"/>
                        <a:t>revolutionized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16050">
                <a:tc>
                  <a:txBody>
                    <a:bodyPr/>
                    <a:lstStyle/>
                    <a:p>
                      <a:pPr marL="0" lvl="0" indent="0" algn="ctr" rtl="0">
                        <a:spcBef>
                          <a:spcPts val="0"/>
                        </a:spcBef>
                        <a:spcAft>
                          <a:spcPts val="0"/>
                        </a:spcAft>
                        <a:buNone/>
                      </a:pPr>
                      <a:r>
                        <a:rPr lang="en"/>
                        <a:t>revolutionize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16050">
                <a:tc>
                  <a:txBody>
                    <a:bodyPr/>
                    <a:lstStyle/>
                    <a:p>
                      <a:pPr marL="0" lvl="0" indent="0" algn="ctr" rtl="0">
                        <a:spcBef>
                          <a:spcPts val="0"/>
                        </a:spcBef>
                        <a:spcAft>
                          <a:spcPts val="0"/>
                        </a:spcAft>
                        <a:buNone/>
                      </a:pPr>
                      <a:r>
                        <a:rPr lang="en"/>
                        <a:t>revolutionary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1</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486" name="Google Shape;486;p45"/>
          <p:cNvGraphicFramePr/>
          <p:nvPr/>
        </p:nvGraphicFramePr>
        <p:xfrm>
          <a:off x="3035375" y="11854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7" name="Google Shape;487;p45"/>
          <p:cNvGraphicFramePr/>
          <p:nvPr/>
        </p:nvGraphicFramePr>
        <p:xfrm>
          <a:off x="3035375" y="17015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8" name="Google Shape;488;p45"/>
          <p:cNvGraphicFramePr/>
          <p:nvPr/>
        </p:nvGraphicFramePr>
        <p:xfrm>
          <a:off x="3035375" y="22462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89" name="Google Shape;489;p45"/>
          <p:cNvGraphicFramePr/>
          <p:nvPr/>
        </p:nvGraphicFramePr>
        <p:xfrm>
          <a:off x="3035350" y="27336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0" name="Google Shape;490;p45"/>
          <p:cNvGraphicFramePr/>
          <p:nvPr/>
        </p:nvGraphicFramePr>
        <p:xfrm>
          <a:off x="3035675" y="32496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1" name="Google Shape;491;p45"/>
          <p:cNvGraphicFramePr/>
          <p:nvPr/>
        </p:nvGraphicFramePr>
        <p:xfrm>
          <a:off x="3035400" y="38600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492" name="Google Shape;492;p45"/>
          <p:cNvGraphicFramePr/>
          <p:nvPr/>
        </p:nvGraphicFramePr>
        <p:xfrm>
          <a:off x="3035675" y="43761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6"/>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498" name="Google Shape;498;p46"/>
          <p:cNvGraphicFramePr/>
          <p:nvPr/>
        </p:nvGraphicFramePr>
        <p:xfrm>
          <a:off x="3716300"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499" name="Google Shape;499;p46"/>
          <p:cNvSpPr txBox="1">
            <a:spLocks noGrp="1"/>
          </p:cNvSpPr>
          <p:nvPr>
            <p:ph type="body" idx="4294967295"/>
          </p:nvPr>
        </p:nvSpPr>
        <p:spPr>
          <a:xfrm>
            <a:off x="254785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0"/>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Tokenizer</a:t>
            </a:r>
            <a:endParaRPr/>
          </a:p>
        </p:txBody>
      </p:sp>
      <p:sp>
        <p:nvSpPr>
          <p:cNvPr id="199" name="Google Shape;199;p20"/>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01</a:t>
            </a:r>
            <a:endParaRPr/>
          </a:p>
        </p:txBody>
      </p:sp>
      <p:cxnSp>
        <p:nvCxnSpPr>
          <p:cNvPr id="200" name="Google Shape;200;p20"/>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201" name="Google Shape;201;p20"/>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05" name="Google Shape;505;p47"/>
          <p:cNvSpPr txBox="1">
            <a:spLocks noGrp="1"/>
          </p:cNvSpPr>
          <p:nvPr>
            <p:ph type="body" idx="4294967295"/>
          </p:nvPr>
        </p:nvSpPr>
        <p:spPr>
          <a:xfrm>
            <a:off x="1360264" y="1609970"/>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dirty="0"/>
              <a:t>Pair Score = </a:t>
            </a:r>
            <a:endParaRPr dirty="0">
              <a:solidFill>
                <a:srgbClr val="374151"/>
              </a:solidFill>
              <a:highlight>
                <a:schemeClr val="accent6"/>
              </a:highlight>
              <a:latin typeface="Roboto"/>
              <a:ea typeface="Roboto"/>
              <a:cs typeface="Roboto"/>
              <a:sym typeface="Roboto"/>
            </a:endParaRPr>
          </a:p>
        </p:txBody>
      </p:sp>
      <p:sp>
        <p:nvSpPr>
          <p:cNvPr id="506" name="Google Shape;506;p47"/>
          <p:cNvSpPr txBox="1">
            <a:spLocks noGrp="1"/>
          </p:cNvSpPr>
          <p:nvPr>
            <p:ph type="body" idx="4294967295"/>
          </p:nvPr>
        </p:nvSpPr>
        <p:spPr>
          <a:xfrm>
            <a:off x="4549350" y="1386826"/>
            <a:ext cx="2163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pair</a:t>
            </a:r>
            <a:endParaRPr>
              <a:solidFill>
                <a:srgbClr val="374151"/>
              </a:solidFill>
              <a:highlight>
                <a:schemeClr val="accent6"/>
              </a:highlight>
              <a:latin typeface="Roboto"/>
              <a:ea typeface="Roboto"/>
              <a:cs typeface="Roboto"/>
              <a:sym typeface="Roboto"/>
            </a:endParaRPr>
          </a:p>
        </p:txBody>
      </p:sp>
      <p:cxnSp>
        <p:nvCxnSpPr>
          <p:cNvPr id="507" name="Google Shape;507;p47"/>
          <p:cNvCxnSpPr/>
          <p:nvPr/>
        </p:nvCxnSpPr>
        <p:spPr>
          <a:xfrm>
            <a:off x="3023850" y="1827826"/>
            <a:ext cx="5196600" cy="14100"/>
          </a:xfrm>
          <a:prstGeom prst="straightConnector1">
            <a:avLst/>
          </a:prstGeom>
          <a:noFill/>
          <a:ln w="38100" cap="flat" cmpd="sng">
            <a:solidFill>
              <a:schemeClr val="dk1"/>
            </a:solidFill>
            <a:prstDash val="solid"/>
            <a:round/>
            <a:headEnd type="none" w="med" len="med"/>
            <a:tailEnd type="none" w="med" len="med"/>
          </a:ln>
        </p:spPr>
      </p:cxnSp>
      <p:sp>
        <p:nvSpPr>
          <p:cNvPr id="508" name="Google Shape;508;p47"/>
          <p:cNvSpPr txBox="1">
            <a:spLocks noGrp="1"/>
          </p:cNvSpPr>
          <p:nvPr>
            <p:ph type="body" idx="4294967295"/>
          </p:nvPr>
        </p:nvSpPr>
        <p:spPr>
          <a:xfrm>
            <a:off x="3023850" y="1882726"/>
            <a:ext cx="52149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Frequency of first element * Frequency of second element</a:t>
            </a:r>
            <a:endParaRPr>
              <a:solidFill>
                <a:srgbClr val="374151"/>
              </a:solidFill>
              <a:highlight>
                <a:schemeClr val="accent6"/>
              </a:highlight>
              <a:latin typeface="Roboto"/>
              <a:ea typeface="Roboto"/>
              <a:cs typeface="Roboto"/>
              <a:sym typeface="Roboto"/>
            </a:endParaRPr>
          </a:p>
        </p:txBody>
      </p:sp>
      <p:sp>
        <p:nvSpPr>
          <p:cNvPr id="7" name="Google Shape;505;p47"/>
          <p:cNvSpPr txBox="1">
            <a:spLocks/>
          </p:cNvSpPr>
          <p:nvPr/>
        </p:nvSpPr>
        <p:spPr>
          <a:xfrm>
            <a:off x="579021" y="2923914"/>
            <a:ext cx="2163900"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Pair Score(</a:t>
            </a:r>
            <a:r>
              <a:rPr lang="en-US" dirty="0">
                <a:solidFill>
                  <a:srgbClr val="C00000"/>
                </a:solidFill>
              </a:rPr>
              <a:t>m, ##a</a:t>
            </a:r>
            <a:r>
              <a:rPr lang="en-US" dirty="0"/>
              <a:t>) = </a:t>
            </a:r>
            <a:endParaRPr lang="en-US" dirty="0">
              <a:solidFill>
                <a:srgbClr val="374151"/>
              </a:solidFill>
              <a:highlight>
                <a:schemeClr val="accent6"/>
              </a:highlight>
              <a:latin typeface="Roboto"/>
              <a:ea typeface="Roboto"/>
              <a:cs typeface="Roboto"/>
              <a:sym typeface="Roboto"/>
            </a:endParaRPr>
          </a:p>
        </p:txBody>
      </p:sp>
      <p:sp>
        <p:nvSpPr>
          <p:cNvPr id="8" name="Google Shape;506;p47"/>
          <p:cNvSpPr txBox="1">
            <a:spLocks/>
          </p:cNvSpPr>
          <p:nvPr/>
        </p:nvSpPr>
        <p:spPr>
          <a:xfrm>
            <a:off x="4181792" y="2700770"/>
            <a:ext cx="2899015"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Frequency of pair (</a:t>
            </a:r>
            <a:r>
              <a:rPr lang="en-US" dirty="0">
                <a:solidFill>
                  <a:srgbClr val="C00000"/>
                </a:solidFill>
              </a:rPr>
              <a:t>m, ##a</a:t>
            </a:r>
            <a:r>
              <a:rPr lang="en-US" dirty="0"/>
              <a:t>)</a:t>
            </a:r>
            <a:endParaRPr lang="en-US" dirty="0">
              <a:solidFill>
                <a:srgbClr val="374151"/>
              </a:solidFill>
              <a:highlight>
                <a:schemeClr val="accent6"/>
              </a:highlight>
              <a:latin typeface="Roboto"/>
              <a:ea typeface="Roboto"/>
              <a:cs typeface="Roboto"/>
              <a:sym typeface="Roboto"/>
            </a:endParaRPr>
          </a:p>
        </p:txBody>
      </p:sp>
      <p:cxnSp>
        <p:nvCxnSpPr>
          <p:cNvPr id="9" name="Google Shape;507;p47"/>
          <p:cNvCxnSpPr/>
          <p:nvPr/>
        </p:nvCxnSpPr>
        <p:spPr>
          <a:xfrm>
            <a:off x="2651123" y="3148820"/>
            <a:ext cx="5960352" cy="7050"/>
          </a:xfrm>
          <a:prstGeom prst="straightConnector1">
            <a:avLst/>
          </a:prstGeom>
          <a:noFill/>
          <a:ln w="38100" cap="flat" cmpd="sng">
            <a:solidFill>
              <a:schemeClr val="dk1"/>
            </a:solidFill>
            <a:prstDash val="solid"/>
            <a:round/>
            <a:headEnd type="none" w="med" len="med"/>
            <a:tailEnd type="none" w="med" len="med"/>
          </a:ln>
        </p:spPr>
      </p:cxnSp>
      <p:sp>
        <p:nvSpPr>
          <p:cNvPr id="10" name="Google Shape;508;p47"/>
          <p:cNvSpPr txBox="1">
            <a:spLocks/>
          </p:cNvSpPr>
          <p:nvPr/>
        </p:nvSpPr>
        <p:spPr>
          <a:xfrm>
            <a:off x="2651123" y="3197391"/>
            <a:ext cx="5960352"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Frequency of </a:t>
            </a:r>
            <a:r>
              <a:rPr lang="en-US" dirty="0">
                <a:solidFill>
                  <a:srgbClr val="C00000"/>
                </a:solidFill>
              </a:rPr>
              <a:t>m</a:t>
            </a:r>
            <a:r>
              <a:rPr lang="en-US" dirty="0"/>
              <a:t> * Frequency of </a:t>
            </a:r>
            <a:r>
              <a:rPr lang="en-US" dirty="0">
                <a:solidFill>
                  <a:srgbClr val="C00000"/>
                </a:solidFill>
              </a:rPr>
              <a:t>##a</a:t>
            </a:r>
            <a:endParaRPr lang="en-US" dirty="0">
              <a:solidFill>
                <a:srgbClr val="C00000"/>
              </a:solidFill>
              <a:highlight>
                <a:schemeClr val="accent6"/>
              </a:highlight>
              <a:latin typeface="Roboto"/>
              <a:ea typeface="Roboto"/>
              <a:cs typeface="Roboto"/>
              <a:sym typeface="Roboto"/>
            </a:endParaRPr>
          </a:p>
        </p:txBody>
      </p:sp>
      <p:sp>
        <p:nvSpPr>
          <p:cNvPr id="13" name="Google Shape;506;p47"/>
          <p:cNvSpPr txBox="1">
            <a:spLocks/>
          </p:cNvSpPr>
          <p:nvPr/>
        </p:nvSpPr>
        <p:spPr>
          <a:xfrm>
            <a:off x="2984830" y="3798278"/>
            <a:ext cx="632026"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a:t>
            </a:r>
            <a:endParaRPr lang="en-US" dirty="0">
              <a:solidFill>
                <a:srgbClr val="374151"/>
              </a:solidFill>
              <a:highlight>
                <a:schemeClr val="accent6"/>
              </a:highlight>
              <a:latin typeface="Roboto"/>
              <a:ea typeface="Roboto"/>
              <a:cs typeface="Roboto"/>
              <a:sym typeface="Roboto"/>
            </a:endParaRPr>
          </a:p>
        </p:txBody>
      </p:sp>
      <p:cxnSp>
        <p:nvCxnSpPr>
          <p:cNvPr id="14" name="Google Shape;507;p47"/>
          <p:cNvCxnSpPr/>
          <p:nvPr/>
        </p:nvCxnSpPr>
        <p:spPr>
          <a:xfrm>
            <a:off x="2651123" y="4246328"/>
            <a:ext cx="1299440" cy="10306"/>
          </a:xfrm>
          <a:prstGeom prst="straightConnector1">
            <a:avLst/>
          </a:prstGeom>
          <a:noFill/>
          <a:ln w="38100" cap="flat" cmpd="sng">
            <a:solidFill>
              <a:schemeClr val="dk1"/>
            </a:solidFill>
            <a:prstDash val="solid"/>
            <a:round/>
            <a:headEnd type="none" w="med" len="med"/>
            <a:tailEnd type="none" w="med" len="med"/>
          </a:ln>
        </p:spPr>
      </p:cxnSp>
      <p:sp>
        <p:nvSpPr>
          <p:cNvPr id="15" name="Google Shape;508;p47"/>
          <p:cNvSpPr txBox="1">
            <a:spLocks/>
          </p:cNvSpPr>
          <p:nvPr/>
        </p:nvSpPr>
        <p:spPr>
          <a:xfrm>
            <a:off x="2651123" y="4294899"/>
            <a:ext cx="1299440"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 * 5</a:t>
            </a:r>
            <a:endParaRPr lang="en-US" dirty="0">
              <a:solidFill>
                <a:srgbClr val="374151"/>
              </a:solidFill>
              <a:highlight>
                <a:schemeClr val="accent6"/>
              </a:highlight>
              <a:latin typeface="Roboto"/>
              <a:ea typeface="Roboto"/>
              <a:cs typeface="Roboto"/>
              <a:sym typeface="Roboto"/>
            </a:endParaRPr>
          </a:p>
        </p:txBody>
      </p:sp>
      <p:sp>
        <p:nvSpPr>
          <p:cNvPr id="16" name="Google Shape;505;p47"/>
          <p:cNvSpPr txBox="1">
            <a:spLocks/>
          </p:cNvSpPr>
          <p:nvPr/>
        </p:nvSpPr>
        <p:spPr>
          <a:xfrm>
            <a:off x="2299317" y="4014476"/>
            <a:ext cx="319312"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r">
              <a:buFont typeface="Golos Text"/>
              <a:buNone/>
            </a:pPr>
            <a:r>
              <a:rPr lang="en-US" dirty="0"/>
              <a:t>= </a:t>
            </a:r>
            <a:endParaRPr lang="en-US" dirty="0">
              <a:solidFill>
                <a:srgbClr val="374151"/>
              </a:solidFill>
              <a:highlight>
                <a:schemeClr val="accent6"/>
              </a:highlight>
              <a:latin typeface="Roboto"/>
              <a:ea typeface="Roboto"/>
              <a:cs typeface="Roboto"/>
              <a:sym typeface="Roboto"/>
            </a:endParaRPr>
          </a:p>
        </p:txBody>
      </p:sp>
      <p:sp>
        <p:nvSpPr>
          <p:cNvPr id="18" name="Google Shape;505;p47"/>
          <p:cNvSpPr txBox="1">
            <a:spLocks/>
          </p:cNvSpPr>
          <p:nvPr/>
        </p:nvSpPr>
        <p:spPr>
          <a:xfrm>
            <a:off x="3977745" y="4032232"/>
            <a:ext cx="594255" cy="43239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 0.2</a:t>
            </a:r>
            <a:endParaRPr lang="en-US" dirty="0">
              <a:solidFill>
                <a:srgbClr val="374151"/>
              </a:solidFill>
              <a:highlight>
                <a:schemeClr val="accent6"/>
              </a:highlight>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14" name="Google Shape;514;p48"/>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dirty="0"/>
                        <a:t>m</a:t>
                      </a:r>
                      <a:endParaRPr dirty="0"/>
                    </a:p>
                  </a:txBody>
                  <a:tcPr marL="91425" marR="91425" marT="91425" marB="91425" anchor="ctr"/>
                </a:tc>
                <a:tc>
                  <a:txBody>
                    <a:bodyPr/>
                    <a:lstStyle/>
                    <a:p>
                      <a:pPr marL="0" lvl="0" indent="0" algn="ctr" rtl="0">
                        <a:spcBef>
                          <a:spcPts val="0"/>
                        </a:spcBef>
                        <a:spcAft>
                          <a:spcPts val="0"/>
                        </a:spcAft>
                        <a:buNone/>
                      </a:pPr>
                      <a:r>
                        <a:rPr lang="en" dirty="0"/>
                        <a:t>##a</a:t>
                      </a:r>
                      <a:endParaRPr dirty="0"/>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dirty="0"/>
                        <a:t>##a</a:t>
                      </a:r>
                      <a:endParaRPr dirty="0"/>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a:txBody>
                    <a:bodyPr/>
                    <a:lstStyle/>
                    <a:p>
                      <a:pPr marL="0" lvl="0" indent="0" algn="ctr" rtl="0">
                        <a:spcBef>
                          <a:spcPts val="0"/>
                        </a:spcBef>
                        <a:spcAft>
                          <a:spcPts val="0"/>
                        </a:spcAft>
                        <a:buNone/>
                      </a:pPr>
                      <a:r>
                        <a:rPr lang="en"/>
                        <a:t>##c</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##h</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tc>
                  <a:txBody>
                    <a:bodyPr/>
                    <a:lstStyle/>
                    <a:p>
                      <a:pPr marL="0" lvl="0" indent="0" algn="ctr" rtl="0">
                        <a:spcBef>
                          <a:spcPts val="0"/>
                        </a:spcBef>
                        <a:spcAft>
                          <a:spcPts val="0"/>
                        </a:spcAft>
                        <a:buNone/>
                      </a:pPr>
                      <a:r>
                        <a:rPr lang="en"/>
                        <a:t>1.0</a:t>
                      </a: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69138"/>
                    </a:solidFill>
                  </a:tcPr>
                </a:tc>
                <a:extLst>
                  <a:ext uri="{0D108BD9-81ED-4DB2-BD59-A6C34878D82A}">
                    <a16:rowId xmlns:a16="http://schemas.microsoft.com/office/drawing/2014/main" val="10002"/>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lnT w="9525" cap="flat" cmpd="sng">
                      <a:solidFill>
                        <a:srgbClr val="9E9E9E"/>
                      </a:solidFill>
                      <a:prstDash val="solid"/>
                      <a:round/>
                      <a:headEnd type="none" w="sm" len="sm"/>
                      <a:tailEnd type="none" w="sm" len="sm"/>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##o</a:t>
                      </a:r>
                      <a:endParaRPr/>
                    </a:p>
                  </a:txBody>
                  <a:tcPr marL="91425" marR="91425" marT="91425" marB="91425" anchor="ctr"/>
                </a:tc>
                <a:tc>
                  <a:txBody>
                    <a:bodyPr/>
                    <a:lstStyle/>
                    <a:p>
                      <a:pPr marL="0" lvl="0" indent="0" algn="ctr" rtl="0">
                        <a:spcBef>
                          <a:spcPts val="0"/>
                        </a:spcBef>
                        <a:spcAft>
                          <a:spcPts val="0"/>
                        </a:spcAft>
                        <a:buNone/>
                      </a:pPr>
                      <a:r>
                        <a:rPr lang="en"/>
                        <a:t>##n</a:t>
                      </a:r>
                      <a:endParaRPr/>
                    </a:p>
                  </a:txBody>
                  <a:tcPr marL="91425" marR="91425" marT="91425" marB="91425" anchor="ctr"/>
                </a:tc>
                <a:tc>
                  <a:txBody>
                    <a:bodyPr/>
                    <a:lstStyle/>
                    <a:p>
                      <a:pPr marL="0" lvl="0" indent="0" algn="ctr" rtl="0">
                        <a:spcBef>
                          <a:spcPts val="0"/>
                        </a:spcBef>
                        <a:spcAft>
                          <a:spcPts val="0"/>
                        </a:spcAft>
                        <a:buNone/>
                      </a:pPr>
                      <a:r>
                        <a:rPr lang="en"/>
                        <a:t>0.0625</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15" name="Google Shape;515;p48"/>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16" name="Google Shape;516;p48"/>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dirty="0"/>
                        <a:t>m</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7" name="Google Shape;517;p48"/>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8" name="Google Shape;518;p48"/>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19" name="Google Shape;519;p48"/>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dirty="0"/>
                        <a:t>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0" name="Google Shape;520;p48"/>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1" name="Google Shape;521;p48"/>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22" name="Google Shape;522;p48"/>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dirty="0"/>
                        <a:t>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##a</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9"/>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28" name="Google Shape;528;p49"/>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29" name="Google Shape;529;p49"/>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30" name="Google Shape;530;p49"/>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31" name="Google Shape;531;p49"/>
          <p:cNvGraphicFramePr/>
          <p:nvPr/>
        </p:nvGraphicFramePr>
        <p:xfrm>
          <a:off x="888850" y="1466875"/>
          <a:ext cx="3102800" cy="396210"/>
        </p:xfrm>
        <a:graphic>
          <a:graphicData uri="http://schemas.openxmlformats.org/drawingml/2006/table">
            <a:tbl>
              <a:tblPr>
                <a:noFill/>
                <a:tableStyleId>{7D9A748A-5EDF-47A2-A65E-5F4390420DF3}</a:tableStyleId>
              </a:tblPr>
              <a:tblGrid>
                <a:gridCol w="1911450">
                  <a:extLst>
                    <a:ext uri="{9D8B030D-6E8A-4147-A177-3AD203B41FA5}">
                      <a16:colId xmlns:a16="http://schemas.microsoft.com/office/drawing/2014/main" val="20000"/>
                    </a:ext>
                  </a:extLst>
                </a:gridCol>
                <a:gridCol w="11913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35"/>
        <p:cNvGrpSpPr/>
        <p:nvPr/>
      </p:nvGrpSpPr>
      <p:grpSpPr>
        <a:xfrm>
          <a:off x="0" y="0"/>
          <a:ext cx="0" cy="0"/>
          <a:chOff x="0" y="0"/>
          <a:chExt cx="0" cy="0"/>
        </a:xfrm>
      </p:grpSpPr>
      <p:sp>
        <p:nvSpPr>
          <p:cNvPr id="536" name="Google Shape;536;p50"/>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37" name="Google Shape;537;p50"/>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tc>
                <a:tc>
                  <a:txBody>
                    <a:bodyPr/>
                    <a:lstStyle/>
                    <a:p>
                      <a:pPr marL="0" lvl="0" indent="0" algn="ctr" rtl="0">
                        <a:spcBef>
                          <a:spcPts val="0"/>
                        </a:spcBef>
                        <a:spcAft>
                          <a:spcPts val="0"/>
                        </a:spcAft>
                        <a:buNone/>
                      </a:pPr>
                      <a:r>
                        <a:rPr lang="en"/>
                        <a:t>##a</a:t>
                      </a:r>
                      <a:endParaRPr/>
                    </a:p>
                  </a:txBody>
                  <a:tcPr marL="91425" marR="91425" marT="91425" marB="91425" anchor="ctr"/>
                </a:tc>
                <a:tc>
                  <a:txBody>
                    <a:bodyPr/>
                    <a:lstStyle/>
                    <a:p>
                      <a:pPr marL="0" lvl="0" indent="0" algn="ctr" rtl="0">
                        <a:spcBef>
                          <a:spcPts val="0"/>
                        </a:spcBef>
                        <a:spcAft>
                          <a:spcPts val="0"/>
                        </a:spcAft>
                        <a:buNone/>
                      </a:pPr>
                      <a:r>
                        <a:rPr lang="en"/>
                        <a:t>0.2</a:t>
                      </a:r>
                      <a:endParaRPr/>
                    </a:p>
                  </a:txBody>
                  <a:tcPr marL="91425" marR="91425" marT="91425" marB="91425" anchor="ct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##u</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##t</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tc>
                  <a:txBody>
                    <a:bodyPr/>
                    <a:lstStyle/>
                    <a:p>
                      <a:pPr marL="0" lvl="0" indent="0" algn="ctr" rtl="0">
                        <a:spcBef>
                          <a:spcPts val="0"/>
                        </a:spcBef>
                        <a:spcAft>
                          <a:spcPts val="0"/>
                        </a:spcAft>
                        <a:buNone/>
                      </a:pPr>
                      <a:r>
                        <a:rPr lang="en"/>
                        <a:t>0.333</a:t>
                      </a:r>
                      <a:endParaRPr/>
                    </a:p>
                  </a:txBody>
                  <a:tcPr marL="91425" marR="91425" marT="91425" marB="91425" anchor="ctr">
                    <a:lnT w="9525" cap="flat" cmpd="sng">
                      <a:solidFill>
                        <a:srgbClr val="9E9E9E"/>
                      </a:solidFill>
                      <a:prstDash val="solid"/>
                      <a:round/>
                      <a:headEnd type="none" w="sm" len="sm"/>
                      <a:tailEnd type="none" w="sm" len="sm"/>
                    </a:lnT>
                    <a:solidFill>
                      <a:srgbClr val="E69138"/>
                    </a:solidFill>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##t</a:t>
                      </a:r>
                      <a:endParaRPr/>
                    </a:p>
                  </a:txBody>
                  <a:tcPr marL="91425" marR="91425" marT="91425" marB="91425" anchor="ctr"/>
                </a:tc>
                <a:tc>
                  <a:txBody>
                    <a:bodyPr/>
                    <a:lstStyle/>
                    <a:p>
                      <a:pPr marL="0" lvl="0" indent="0" algn="ctr" rtl="0">
                        <a:spcBef>
                          <a:spcPts val="0"/>
                        </a:spcBef>
                        <a:spcAft>
                          <a:spcPts val="0"/>
                        </a:spcAft>
                        <a:buNone/>
                      </a:pPr>
                      <a:r>
                        <a:rPr lang="en"/>
                        <a:t>##i</a:t>
                      </a:r>
                      <a:endParaRPr/>
                    </a:p>
                  </a:txBody>
                  <a:tcPr marL="91425" marR="91425" marT="91425" marB="91425" anchor="ctr"/>
                </a:tc>
                <a:tc>
                  <a:txBody>
                    <a:bodyPr/>
                    <a:lstStyle/>
                    <a:p>
                      <a:pPr marL="0" lvl="0" indent="0" algn="ctr" rtl="0">
                        <a:spcBef>
                          <a:spcPts val="0"/>
                        </a:spcBef>
                        <a:spcAft>
                          <a:spcPts val="0"/>
                        </a:spcAft>
                        <a:buNone/>
                      </a:pPr>
                      <a:r>
                        <a:rPr lang="en"/>
                        <a:t>0.143</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38" name="Google Shape;538;p50"/>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39" name="Google Shape;539;p50"/>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0" name="Google Shape;540;p50"/>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1" name="Google Shape;541;p50"/>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2" name="Google Shape;542;p50"/>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3" name="Google Shape;543;p50"/>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4" name="Google Shape;544;p50"/>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45" name="Google Shape;545;p50"/>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51"/>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51" name="Google Shape;551;p51"/>
          <p:cNvGraphicFramePr/>
          <p:nvPr/>
        </p:nvGraphicFramePr>
        <p:xfrm>
          <a:off x="6006825" y="937600"/>
          <a:ext cx="2405850" cy="3801700"/>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52" name="Google Shape;552;p51"/>
          <p:cNvSpPr txBox="1">
            <a:spLocks noGrp="1"/>
          </p:cNvSpPr>
          <p:nvPr>
            <p:ph type="body" idx="4294967295"/>
          </p:nvPr>
        </p:nvSpPr>
        <p:spPr>
          <a:xfrm>
            <a:off x="4838375"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53" name="Google Shape;553;p51"/>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54" name="Google Shape;554;p51"/>
          <p:cNvGraphicFramePr/>
          <p:nvPr/>
        </p:nvGraphicFramePr>
        <p:xfrm>
          <a:off x="888850" y="1466875"/>
          <a:ext cx="3365350" cy="79242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558"/>
        <p:cNvGrpSpPr/>
        <p:nvPr/>
      </p:nvGrpSpPr>
      <p:grpSpPr>
        <a:xfrm>
          <a:off x="0" y="0"/>
          <a:ext cx="0" cy="0"/>
          <a:chOff x="0" y="0"/>
          <a:chExt cx="0" cy="0"/>
        </a:xfrm>
      </p:grpSpPr>
      <p:sp>
        <p:nvSpPr>
          <p:cNvPr id="559" name="Google Shape;559;p52"/>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60" name="Google Shape;560;p52"/>
          <p:cNvGraphicFramePr/>
          <p:nvPr/>
        </p:nvGraphicFramePr>
        <p:xfrm>
          <a:off x="6177675" y="1474725"/>
          <a:ext cx="2895150" cy="3103100"/>
        </p:xfrm>
        <a:graphic>
          <a:graphicData uri="http://schemas.openxmlformats.org/drawingml/2006/table">
            <a:tbl>
              <a:tblPr>
                <a:noFill/>
                <a:tableStyleId>{7D9A748A-5EDF-47A2-A65E-5F4390420DF3}</a:tableStyleId>
              </a:tblPr>
              <a:tblGrid>
                <a:gridCol w="965050">
                  <a:extLst>
                    <a:ext uri="{9D8B030D-6E8A-4147-A177-3AD203B41FA5}">
                      <a16:colId xmlns:a16="http://schemas.microsoft.com/office/drawing/2014/main" val="20000"/>
                    </a:ext>
                  </a:extLst>
                </a:gridCol>
                <a:gridCol w="965050">
                  <a:extLst>
                    <a:ext uri="{9D8B030D-6E8A-4147-A177-3AD203B41FA5}">
                      <a16:colId xmlns:a16="http://schemas.microsoft.com/office/drawing/2014/main" val="20001"/>
                    </a:ext>
                  </a:extLst>
                </a:gridCol>
                <a:gridCol w="965050">
                  <a:extLst>
                    <a:ext uri="{9D8B030D-6E8A-4147-A177-3AD203B41FA5}">
                      <a16:colId xmlns:a16="http://schemas.microsoft.com/office/drawing/2014/main" val="20002"/>
                    </a:ext>
                  </a:extLst>
                </a:gridCol>
              </a:tblGrid>
              <a:tr h="443300">
                <a:tc>
                  <a:txBody>
                    <a:bodyPr/>
                    <a:lstStyle/>
                    <a:p>
                      <a:pPr marL="0" lvl="0" indent="0" algn="ctr" rtl="0">
                        <a:spcBef>
                          <a:spcPts val="0"/>
                        </a:spcBef>
                        <a:spcAft>
                          <a:spcPts val="0"/>
                        </a:spcAft>
                        <a:buNone/>
                      </a:pPr>
                      <a:r>
                        <a:rPr lang="en"/>
                        <a:t>m</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##a</a:t>
                      </a:r>
                      <a:endParaRPr/>
                    </a:p>
                  </a:txBody>
                  <a:tcPr marL="91425" marR="91425" marT="91425" marB="91425" anchor="ctr">
                    <a:solidFill>
                      <a:srgbClr val="E69138"/>
                    </a:solidFill>
                  </a:tcPr>
                </a:tc>
                <a:tc>
                  <a:txBody>
                    <a:bodyPr/>
                    <a:lstStyle/>
                    <a:p>
                      <a:pPr marL="0" lvl="0" indent="0" algn="ctr" rtl="0">
                        <a:spcBef>
                          <a:spcPts val="0"/>
                        </a:spcBef>
                        <a:spcAft>
                          <a:spcPts val="0"/>
                        </a:spcAft>
                        <a:buNone/>
                      </a:pPr>
                      <a:r>
                        <a:rPr lang="en"/>
                        <a:t>0.2</a:t>
                      </a:r>
                      <a:endParaRPr/>
                    </a:p>
                  </a:txBody>
                  <a:tcPr marL="91425" marR="91425" marT="91425" marB="91425" anchor="ctr">
                    <a:solidFill>
                      <a:srgbClr val="E69138"/>
                    </a:solidFill>
                  </a:tcPr>
                </a:tc>
                <a:extLst>
                  <a:ext uri="{0D108BD9-81ED-4DB2-BD59-A6C34878D82A}">
                    <a16:rowId xmlns:a16="http://schemas.microsoft.com/office/drawing/2014/main" val="10000"/>
                  </a:ext>
                </a:extLst>
              </a:tr>
              <a:tr h="443300">
                <a:tc>
                  <a:txBody>
                    <a:bodyPr/>
                    <a:lstStyle/>
                    <a:p>
                      <a:pPr marL="0" lvl="0" indent="0" algn="ctr" rtl="0">
                        <a:spcBef>
                          <a:spcPts val="0"/>
                        </a:spcBef>
                        <a:spcAft>
                          <a:spcPts val="0"/>
                        </a:spcAft>
                        <a:buNone/>
                      </a:pPr>
                      <a:r>
                        <a:rPr lang="en"/>
                        <a:t>##a</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0.2</a:t>
                      </a:r>
                      <a:endParaRPr/>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3300">
                <a:tc gridSpan="3">
                  <a:txBody>
                    <a:bodyPr/>
                    <a:lstStyle/>
                    <a:p>
                      <a:pPr marL="0" lvl="0" indent="0" algn="ctr" rtl="0">
                        <a:spcBef>
                          <a:spcPts val="0"/>
                        </a:spcBef>
                        <a:spcAft>
                          <a:spcPts val="0"/>
                        </a:spcAft>
                        <a:buNone/>
                      </a:pPr>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443300">
                <a:tc>
                  <a:txBody>
                    <a:bodyPr/>
                    <a:lstStyle/>
                    <a:p>
                      <a:pPr marL="0" lvl="0" indent="0" algn="ctr" rtl="0">
                        <a:spcBef>
                          <a:spcPts val="0"/>
                        </a:spcBef>
                        <a:spcAft>
                          <a:spcPts val="0"/>
                        </a:spcAft>
                        <a:buNone/>
                      </a:pPr>
                      <a:r>
                        <a:rPr lang="en"/>
                        <a:t>r</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##e</a:t>
                      </a:r>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t>0.0375</a:t>
                      </a:r>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r h="443300">
                <a:tc>
                  <a:txBody>
                    <a:bodyPr/>
                    <a:lstStyle/>
                    <a:p>
                      <a:pPr marL="0" lvl="0" indent="0" algn="ctr" rtl="0">
                        <a:spcBef>
                          <a:spcPts val="0"/>
                        </a:spcBef>
                        <a:spcAft>
                          <a:spcPts val="0"/>
                        </a:spcAft>
                        <a:buNone/>
                      </a:pPr>
                      <a:r>
                        <a:rPr lang="en"/>
                        <a:t>##e</a:t>
                      </a:r>
                      <a:endParaRPr/>
                    </a:p>
                  </a:txBody>
                  <a:tcPr marL="91425" marR="91425" marT="91425" marB="91425" anchor="ctr"/>
                </a:tc>
                <a:tc>
                  <a:txBody>
                    <a:bodyPr/>
                    <a:lstStyle/>
                    <a:p>
                      <a:pPr marL="0" lvl="0" indent="0" algn="ctr" rtl="0">
                        <a:spcBef>
                          <a:spcPts val="0"/>
                        </a:spcBef>
                        <a:spcAft>
                          <a:spcPts val="0"/>
                        </a:spcAft>
                        <a:buNone/>
                      </a:pPr>
                      <a:r>
                        <a:rPr lang="en"/>
                        <a:t>##v</a:t>
                      </a:r>
                      <a:endParaRPr/>
                    </a:p>
                  </a:txBody>
                  <a:tcPr marL="91425" marR="91425" marT="91425" marB="91425" anchor="ctr"/>
                </a:tc>
                <a:tc>
                  <a:txBody>
                    <a:bodyPr/>
                    <a:lstStyle/>
                    <a:p>
                      <a:pPr marL="0" lvl="0" indent="0" algn="ctr" rtl="0">
                        <a:spcBef>
                          <a:spcPts val="0"/>
                        </a:spcBef>
                        <a:spcAft>
                          <a:spcPts val="0"/>
                        </a:spcAft>
                        <a:buNone/>
                      </a:pPr>
                      <a:r>
                        <a:rPr lang="en"/>
                        <a:t>0.1</a:t>
                      </a:r>
                      <a:endParaRPr/>
                    </a:p>
                  </a:txBody>
                  <a:tcPr marL="91425" marR="91425" marT="91425" marB="91425" anchor="ctr"/>
                </a:tc>
                <a:extLst>
                  <a:ext uri="{0D108BD9-81ED-4DB2-BD59-A6C34878D82A}">
                    <a16:rowId xmlns:a16="http://schemas.microsoft.com/office/drawing/2014/main" val="10004"/>
                  </a:ext>
                </a:extLst>
              </a:tr>
              <a:tr h="443300">
                <a:tc gridSpan="3">
                  <a:txBody>
                    <a:bodyPr/>
                    <a:lstStyle/>
                    <a:p>
                      <a:pPr marL="0" lvl="0" indent="0" algn="ctr" rtl="0">
                        <a:spcBef>
                          <a:spcPts val="0"/>
                        </a:spcBef>
                        <a:spcAft>
                          <a:spcPts val="0"/>
                        </a:spcAft>
                        <a:buNone/>
                      </a:pPr>
                      <a:r>
                        <a:rPr lang="en"/>
                        <a:t>…</a:t>
                      </a:r>
                      <a:endParaRPr/>
                    </a:p>
                  </a:txBody>
                  <a:tcPr marL="91425" marR="91425" marT="91425" marB="91425"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443300">
                <a:tc>
                  <a:txBody>
                    <a:bodyPr/>
                    <a:lstStyle/>
                    <a:p>
                      <a:pPr marL="0" lvl="0" indent="0" algn="ctr" rtl="0">
                        <a:spcBef>
                          <a:spcPts val="0"/>
                        </a:spcBef>
                        <a:spcAft>
                          <a:spcPts val="0"/>
                        </a:spcAft>
                        <a:buNone/>
                      </a:pPr>
                      <a:r>
                        <a:rPr lang="en"/>
                        <a:t>##r</a:t>
                      </a:r>
                      <a:endParaRPr/>
                    </a:p>
                  </a:txBody>
                  <a:tcPr marL="91425" marR="91425" marT="91425" marB="91425" anchor="ctr"/>
                </a:tc>
                <a:tc>
                  <a:txBody>
                    <a:bodyPr/>
                    <a:lstStyle/>
                    <a:p>
                      <a:pPr marL="0" lvl="0" indent="0" algn="ctr" rtl="0">
                        <a:spcBef>
                          <a:spcPts val="0"/>
                        </a:spcBef>
                        <a:spcAft>
                          <a:spcPts val="0"/>
                        </a:spcAft>
                        <a:buNone/>
                      </a:pPr>
                      <a:r>
                        <a:rPr lang="en"/>
                        <a:t>##y</a:t>
                      </a:r>
                      <a:endParaRPr/>
                    </a:p>
                  </a:txBody>
                  <a:tcPr marL="91425" marR="91425" marT="91425" marB="91425" anchor="ctr"/>
                </a:tc>
                <a:tc>
                  <a:txBody>
                    <a:bodyPr/>
                    <a:lstStyle/>
                    <a:p>
                      <a:pPr marL="0" lvl="0" indent="0" algn="ctr" rtl="0">
                        <a:spcBef>
                          <a:spcPts val="0"/>
                        </a:spcBef>
                        <a:spcAft>
                          <a:spcPts val="0"/>
                        </a:spcAft>
                        <a:buNone/>
                      </a:pPr>
                      <a:r>
                        <a:rPr lang="en"/>
                        <a:t>0.125</a:t>
                      </a:r>
                      <a:endParaRPr/>
                    </a:p>
                  </a:txBody>
                  <a:tcPr marL="91425" marR="91425" marT="91425" marB="91425" anchor="ctr"/>
                </a:tc>
                <a:extLst>
                  <a:ext uri="{0D108BD9-81ED-4DB2-BD59-A6C34878D82A}">
                    <a16:rowId xmlns:a16="http://schemas.microsoft.com/office/drawing/2014/main" val="10006"/>
                  </a:ext>
                </a:extLst>
              </a:tr>
            </a:tbl>
          </a:graphicData>
        </a:graphic>
      </p:graphicFrame>
      <p:sp>
        <p:nvSpPr>
          <p:cNvPr id="561" name="Google Shape;561;p52"/>
          <p:cNvSpPr txBox="1">
            <a:spLocks noGrp="1"/>
          </p:cNvSpPr>
          <p:nvPr>
            <p:ph type="body" idx="4294967295"/>
          </p:nvPr>
        </p:nvSpPr>
        <p:spPr>
          <a:xfrm>
            <a:off x="6769075" y="1016988"/>
            <a:ext cx="1800300" cy="4002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a:t>Pair Score</a:t>
            </a:r>
            <a:endParaRPr sz="1200">
              <a:solidFill>
                <a:srgbClr val="374151"/>
              </a:solidFill>
              <a:highlight>
                <a:schemeClr val="accent6"/>
              </a:highlight>
              <a:latin typeface="Roboto"/>
              <a:ea typeface="Roboto"/>
              <a:cs typeface="Roboto"/>
              <a:sym typeface="Roboto"/>
            </a:endParaRPr>
          </a:p>
        </p:txBody>
      </p:sp>
      <p:graphicFrame>
        <p:nvGraphicFramePr>
          <p:cNvPr id="562" name="Google Shape;562;p52"/>
          <p:cNvGraphicFramePr/>
          <p:nvPr/>
        </p:nvGraphicFramePr>
        <p:xfrm>
          <a:off x="81500" y="118197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3" name="Google Shape;563;p52"/>
          <p:cNvGraphicFramePr/>
          <p:nvPr/>
        </p:nvGraphicFramePr>
        <p:xfrm>
          <a:off x="81500" y="1698025"/>
          <a:ext cx="5857400" cy="516050"/>
        </p:xfrm>
        <a:graphic>
          <a:graphicData uri="http://schemas.openxmlformats.org/drawingml/2006/table">
            <a:tbl>
              <a:tblPr>
                <a:noFill/>
                <a:tableStyleId>{7D9A748A-5EDF-47A2-A65E-5F4390420DF3}</a:tableStyleId>
              </a:tblPr>
              <a:tblGrid>
                <a:gridCol w="732175">
                  <a:extLst>
                    <a:ext uri="{9D8B030D-6E8A-4147-A177-3AD203B41FA5}">
                      <a16:colId xmlns:a16="http://schemas.microsoft.com/office/drawing/2014/main" val="20000"/>
                    </a:ext>
                  </a:extLst>
                </a:gridCol>
                <a:gridCol w="732175">
                  <a:extLst>
                    <a:ext uri="{9D8B030D-6E8A-4147-A177-3AD203B41FA5}">
                      <a16:colId xmlns:a16="http://schemas.microsoft.com/office/drawing/2014/main" val="20001"/>
                    </a:ext>
                  </a:extLst>
                </a:gridCol>
                <a:gridCol w="732175">
                  <a:extLst>
                    <a:ext uri="{9D8B030D-6E8A-4147-A177-3AD203B41FA5}">
                      <a16:colId xmlns:a16="http://schemas.microsoft.com/office/drawing/2014/main" val="20002"/>
                    </a:ext>
                  </a:extLst>
                </a:gridCol>
                <a:gridCol w="732175">
                  <a:extLst>
                    <a:ext uri="{9D8B030D-6E8A-4147-A177-3AD203B41FA5}">
                      <a16:colId xmlns:a16="http://schemas.microsoft.com/office/drawing/2014/main" val="20003"/>
                    </a:ext>
                  </a:extLst>
                </a:gridCol>
                <a:gridCol w="732175">
                  <a:extLst>
                    <a:ext uri="{9D8B030D-6E8A-4147-A177-3AD203B41FA5}">
                      <a16:colId xmlns:a16="http://schemas.microsoft.com/office/drawing/2014/main" val="20004"/>
                    </a:ext>
                  </a:extLst>
                </a:gridCol>
                <a:gridCol w="732175">
                  <a:extLst>
                    <a:ext uri="{9D8B030D-6E8A-4147-A177-3AD203B41FA5}">
                      <a16:colId xmlns:a16="http://schemas.microsoft.com/office/drawing/2014/main" val="20005"/>
                    </a:ext>
                  </a:extLst>
                </a:gridCol>
                <a:gridCol w="732175">
                  <a:extLst>
                    <a:ext uri="{9D8B030D-6E8A-4147-A177-3AD203B41FA5}">
                      <a16:colId xmlns:a16="http://schemas.microsoft.com/office/drawing/2014/main" val="20006"/>
                    </a:ext>
                  </a:extLst>
                </a:gridCol>
                <a:gridCol w="732175">
                  <a:extLst>
                    <a:ext uri="{9D8B030D-6E8A-4147-A177-3AD203B41FA5}">
                      <a16:colId xmlns:a16="http://schemas.microsoft.com/office/drawing/2014/main" val="20007"/>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4" name="Google Shape;564;p52"/>
          <p:cNvGraphicFramePr/>
          <p:nvPr/>
        </p:nvGraphicFramePr>
        <p:xfrm>
          <a:off x="81500" y="2242700"/>
          <a:ext cx="5857375" cy="487425"/>
        </p:xfrm>
        <a:graphic>
          <a:graphicData uri="http://schemas.openxmlformats.org/drawingml/2006/table">
            <a:tbl>
              <a:tblPr>
                <a:noFill/>
                <a:tableStyleId>{7D9A748A-5EDF-47A2-A65E-5F4390420DF3}</a:tableStyleId>
              </a:tblPr>
              <a:tblGrid>
                <a:gridCol w="1171475">
                  <a:extLst>
                    <a:ext uri="{9D8B030D-6E8A-4147-A177-3AD203B41FA5}">
                      <a16:colId xmlns:a16="http://schemas.microsoft.com/office/drawing/2014/main" val="20000"/>
                    </a:ext>
                  </a:extLst>
                </a:gridCol>
                <a:gridCol w="1171475">
                  <a:extLst>
                    <a:ext uri="{9D8B030D-6E8A-4147-A177-3AD203B41FA5}">
                      <a16:colId xmlns:a16="http://schemas.microsoft.com/office/drawing/2014/main" val="20001"/>
                    </a:ext>
                  </a:extLst>
                </a:gridCol>
                <a:gridCol w="1171475">
                  <a:extLst>
                    <a:ext uri="{9D8B030D-6E8A-4147-A177-3AD203B41FA5}">
                      <a16:colId xmlns:a16="http://schemas.microsoft.com/office/drawing/2014/main" val="20002"/>
                    </a:ext>
                  </a:extLst>
                </a:gridCol>
                <a:gridCol w="1171475">
                  <a:extLst>
                    <a:ext uri="{9D8B030D-6E8A-4147-A177-3AD203B41FA5}">
                      <a16:colId xmlns:a16="http://schemas.microsoft.com/office/drawing/2014/main" val="20003"/>
                    </a:ext>
                  </a:extLst>
                </a:gridCol>
                <a:gridCol w="1171475">
                  <a:extLst>
                    <a:ext uri="{9D8B030D-6E8A-4147-A177-3AD203B41FA5}">
                      <a16:colId xmlns:a16="http://schemas.microsoft.com/office/drawing/2014/main" val="20004"/>
                    </a:ext>
                  </a:extLst>
                </a:gridCol>
              </a:tblGrid>
              <a:tr h="487425">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5" name="Google Shape;565;p52"/>
          <p:cNvGraphicFramePr/>
          <p:nvPr/>
        </p:nvGraphicFramePr>
        <p:xfrm>
          <a:off x="81475" y="2730125"/>
          <a:ext cx="5857425" cy="516050"/>
        </p:xfrm>
        <a:graphic>
          <a:graphicData uri="http://schemas.openxmlformats.org/drawingml/2006/table">
            <a:tbl>
              <a:tblPr>
                <a:noFill/>
                <a:tableStyleId>{7D9A748A-5EDF-47A2-A65E-5F4390420DF3}</a:tableStyleId>
              </a:tblPr>
              <a:tblGrid>
                <a:gridCol w="836775">
                  <a:extLst>
                    <a:ext uri="{9D8B030D-6E8A-4147-A177-3AD203B41FA5}">
                      <a16:colId xmlns:a16="http://schemas.microsoft.com/office/drawing/2014/main" val="20000"/>
                    </a:ext>
                  </a:extLst>
                </a:gridCol>
                <a:gridCol w="836775">
                  <a:extLst>
                    <a:ext uri="{9D8B030D-6E8A-4147-A177-3AD203B41FA5}">
                      <a16:colId xmlns:a16="http://schemas.microsoft.com/office/drawing/2014/main" val="20001"/>
                    </a:ext>
                  </a:extLst>
                </a:gridCol>
                <a:gridCol w="836775">
                  <a:extLst>
                    <a:ext uri="{9D8B030D-6E8A-4147-A177-3AD203B41FA5}">
                      <a16:colId xmlns:a16="http://schemas.microsoft.com/office/drawing/2014/main" val="20002"/>
                    </a:ext>
                  </a:extLst>
                </a:gridCol>
                <a:gridCol w="836775">
                  <a:extLst>
                    <a:ext uri="{9D8B030D-6E8A-4147-A177-3AD203B41FA5}">
                      <a16:colId xmlns:a16="http://schemas.microsoft.com/office/drawing/2014/main" val="20003"/>
                    </a:ext>
                  </a:extLst>
                </a:gridCol>
                <a:gridCol w="836775">
                  <a:extLst>
                    <a:ext uri="{9D8B030D-6E8A-4147-A177-3AD203B41FA5}">
                      <a16:colId xmlns:a16="http://schemas.microsoft.com/office/drawing/2014/main" val="20004"/>
                    </a:ext>
                  </a:extLst>
                </a:gridCol>
                <a:gridCol w="836775">
                  <a:extLst>
                    <a:ext uri="{9D8B030D-6E8A-4147-A177-3AD203B41FA5}">
                      <a16:colId xmlns:a16="http://schemas.microsoft.com/office/drawing/2014/main" val="20005"/>
                    </a:ext>
                  </a:extLst>
                </a:gridCol>
                <a:gridCol w="836775">
                  <a:extLst>
                    <a:ext uri="{9D8B030D-6E8A-4147-A177-3AD203B41FA5}">
                      <a16:colId xmlns:a16="http://schemas.microsoft.com/office/drawing/2014/main" val="20006"/>
                    </a:ext>
                  </a:extLst>
                </a:gridCol>
              </a:tblGrid>
              <a:tr h="516050">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6" name="Google Shape;566;p52"/>
          <p:cNvGraphicFramePr/>
          <p:nvPr/>
        </p:nvGraphicFramePr>
        <p:xfrm>
          <a:off x="81800" y="3246175"/>
          <a:ext cx="5857250" cy="610400"/>
        </p:xfrm>
        <a:graphic>
          <a:graphicData uri="http://schemas.openxmlformats.org/drawingml/2006/table">
            <a:tbl>
              <a:tblPr>
                <a:noFill/>
                <a:tableStyleId>{7D9A748A-5EDF-47A2-A65E-5F4390420DF3}</a:tableStyleId>
              </a:tblPr>
              <a:tblGrid>
                <a:gridCol w="418375">
                  <a:extLst>
                    <a:ext uri="{9D8B030D-6E8A-4147-A177-3AD203B41FA5}">
                      <a16:colId xmlns:a16="http://schemas.microsoft.com/office/drawing/2014/main" val="20000"/>
                    </a:ext>
                  </a:extLst>
                </a:gridCol>
                <a:gridCol w="418375">
                  <a:extLst>
                    <a:ext uri="{9D8B030D-6E8A-4147-A177-3AD203B41FA5}">
                      <a16:colId xmlns:a16="http://schemas.microsoft.com/office/drawing/2014/main" val="20001"/>
                    </a:ext>
                  </a:extLst>
                </a:gridCol>
                <a:gridCol w="418375">
                  <a:extLst>
                    <a:ext uri="{9D8B030D-6E8A-4147-A177-3AD203B41FA5}">
                      <a16:colId xmlns:a16="http://schemas.microsoft.com/office/drawing/2014/main" val="20002"/>
                    </a:ext>
                  </a:extLst>
                </a:gridCol>
                <a:gridCol w="418375">
                  <a:extLst>
                    <a:ext uri="{9D8B030D-6E8A-4147-A177-3AD203B41FA5}">
                      <a16:colId xmlns:a16="http://schemas.microsoft.com/office/drawing/2014/main" val="20003"/>
                    </a:ext>
                  </a:extLst>
                </a:gridCol>
                <a:gridCol w="418375">
                  <a:extLst>
                    <a:ext uri="{9D8B030D-6E8A-4147-A177-3AD203B41FA5}">
                      <a16:colId xmlns:a16="http://schemas.microsoft.com/office/drawing/2014/main" val="20004"/>
                    </a:ext>
                  </a:extLst>
                </a:gridCol>
                <a:gridCol w="418375">
                  <a:extLst>
                    <a:ext uri="{9D8B030D-6E8A-4147-A177-3AD203B41FA5}">
                      <a16:colId xmlns:a16="http://schemas.microsoft.com/office/drawing/2014/main" val="20005"/>
                    </a:ext>
                  </a:extLst>
                </a:gridCol>
                <a:gridCol w="418375">
                  <a:extLst>
                    <a:ext uri="{9D8B030D-6E8A-4147-A177-3AD203B41FA5}">
                      <a16:colId xmlns:a16="http://schemas.microsoft.com/office/drawing/2014/main" val="20006"/>
                    </a:ext>
                  </a:extLst>
                </a:gridCol>
                <a:gridCol w="418375">
                  <a:extLst>
                    <a:ext uri="{9D8B030D-6E8A-4147-A177-3AD203B41FA5}">
                      <a16:colId xmlns:a16="http://schemas.microsoft.com/office/drawing/2014/main" val="20007"/>
                    </a:ext>
                  </a:extLst>
                </a:gridCol>
                <a:gridCol w="418375">
                  <a:extLst>
                    <a:ext uri="{9D8B030D-6E8A-4147-A177-3AD203B41FA5}">
                      <a16:colId xmlns:a16="http://schemas.microsoft.com/office/drawing/2014/main" val="20008"/>
                    </a:ext>
                  </a:extLst>
                </a:gridCol>
                <a:gridCol w="418375">
                  <a:extLst>
                    <a:ext uri="{9D8B030D-6E8A-4147-A177-3AD203B41FA5}">
                      <a16:colId xmlns:a16="http://schemas.microsoft.com/office/drawing/2014/main" val="20009"/>
                    </a:ext>
                  </a:extLst>
                </a:gridCol>
                <a:gridCol w="418375">
                  <a:extLst>
                    <a:ext uri="{9D8B030D-6E8A-4147-A177-3AD203B41FA5}">
                      <a16:colId xmlns:a16="http://schemas.microsoft.com/office/drawing/2014/main" val="20010"/>
                    </a:ext>
                  </a:extLst>
                </a:gridCol>
                <a:gridCol w="418375">
                  <a:extLst>
                    <a:ext uri="{9D8B030D-6E8A-4147-A177-3AD203B41FA5}">
                      <a16:colId xmlns:a16="http://schemas.microsoft.com/office/drawing/2014/main" val="20011"/>
                    </a:ext>
                  </a:extLst>
                </a:gridCol>
                <a:gridCol w="418375">
                  <a:extLst>
                    <a:ext uri="{9D8B030D-6E8A-4147-A177-3AD203B41FA5}">
                      <a16:colId xmlns:a16="http://schemas.microsoft.com/office/drawing/2014/main" val="20012"/>
                    </a:ext>
                  </a:extLst>
                </a:gridCol>
                <a:gridCol w="418375">
                  <a:extLst>
                    <a:ext uri="{9D8B030D-6E8A-4147-A177-3AD203B41FA5}">
                      <a16:colId xmlns:a16="http://schemas.microsoft.com/office/drawing/2014/main" val="20013"/>
                    </a:ext>
                  </a:extLst>
                </a:gridCol>
              </a:tblGrid>
              <a:tr h="61040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7" name="Google Shape;567;p52"/>
          <p:cNvGraphicFramePr/>
          <p:nvPr/>
        </p:nvGraphicFramePr>
        <p:xfrm>
          <a:off x="81525" y="3856575"/>
          <a:ext cx="5857475" cy="516050"/>
        </p:xfrm>
        <a:graphic>
          <a:graphicData uri="http://schemas.openxmlformats.org/drawingml/2006/table">
            <a:tbl>
              <a:tblPr>
                <a:noFill/>
                <a:tableStyleId>{7D9A748A-5EDF-47A2-A65E-5F4390420DF3}</a:tableStyleId>
              </a:tblPr>
              <a:tblGrid>
                <a:gridCol w="450575">
                  <a:extLst>
                    <a:ext uri="{9D8B030D-6E8A-4147-A177-3AD203B41FA5}">
                      <a16:colId xmlns:a16="http://schemas.microsoft.com/office/drawing/2014/main" val="20000"/>
                    </a:ext>
                  </a:extLst>
                </a:gridCol>
                <a:gridCol w="450575">
                  <a:extLst>
                    <a:ext uri="{9D8B030D-6E8A-4147-A177-3AD203B41FA5}">
                      <a16:colId xmlns:a16="http://schemas.microsoft.com/office/drawing/2014/main" val="20001"/>
                    </a:ext>
                  </a:extLst>
                </a:gridCol>
                <a:gridCol w="450575">
                  <a:extLst>
                    <a:ext uri="{9D8B030D-6E8A-4147-A177-3AD203B41FA5}">
                      <a16:colId xmlns:a16="http://schemas.microsoft.com/office/drawing/2014/main" val="20002"/>
                    </a:ext>
                  </a:extLst>
                </a:gridCol>
                <a:gridCol w="450575">
                  <a:extLst>
                    <a:ext uri="{9D8B030D-6E8A-4147-A177-3AD203B41FA5}">
                      <a16:colId xmlns:a16="http://schemas.microsoft.com/office/drawing/2014/main" val="20003"/>
                    </a:ext>
                  </a:extLst>
                </a:gridCol>
                <a:gridCol w="450575">
                  <a:extLst>
                    <a:ext uri="{9D8B030D-6E8A-4147-A177-3AD203B41FA5}">
                      <a16:colId xmlns:a16="http://schemas.microsoft.com/office/drawing/2014/main" val="20004"/>
                    </a:ext>
                  </a:extLst>
                </a:gridCol>
                <a:gridCol w="450575">
                  <a:extLst>
                    <a:ext uri="{9D8B030D-6E8A-4147-A177-3AD203B41FA5}">
                      <a16:colId xmlns:a16="http://schemas.microsoft.com/office/drawing/2014/main" val="20005"/>
                    </a:ext>
                  </a:extLst>
                </a:gridCol>
                <a:gridCol w="450575">
                  <a:extLst>
                    <a:ext uri="{9D8B030D-6E8A-4147-A177-3AD203B41FA5}">
                      <a16:colId xmlns:a16="http://schemas.microsoft.com/office/drawing/2014/main" val="20006"/>
                    </a:ext>
                  </a:extLst>
                </a:gridCol>
                <a:gridCol w="450575">
                  <a:extLst>
                    <a:ext uri="{9D8B030D-6E8A-4147-A177-3AD203B41FA5}">
                      <a16:colId xmlns:a16="http://schemas.microsoft.com/office/drawing/2014/main" val="20007"/>
                    </a:ext>
                  </a:extLst>
                </a:gridCol>
                <a:gridCol w="450575">
                  <a:extLst>
                    <a:ext uri="{9D8B030D-6E8A-4147-A177-3AD203B41FA5}">
                      <a16:colId xmlns:a16="http://schemas.microsoft.com/office/drawing/2014/main" val="20008"/>
                    </a:ext>
                  </a:extLst>
                </a:gridCol>
                <a:gridCol w="450575">
                  <a:extLst>
                    <a:ext uri="{9D8B030D-6E8A-4147-A177-3AD203B41FA5}">
                      <a16:colId xmlns:a16="http://schemas.microsoft.com/office/drawing/2014/main" val="20009"/>
                    </a:ext>
                  </a:extLst>
                </a:gridCol>
                <a:gridCol w="450575">
                  <a:extLst>
                    <a:ext uri="{9D8B030D-6E8A-4147-A177-3AD203B41FA5}">
                      <a16:colId xmlns:a16="http://schemas.microsoft.com/office/drawing/2014/main" val="20010"/>
                    </a:ext>
                  </a:extLst>
                </a:gridCol>
                <a:gridCol w="450575">
                  <a:extLst>
                    <a:ext uri="{9D8B030D-6E8A-4147-A177-3AD203B41FA5}">
                      <a16:colId xmlns:a16="http://schemas.microsoft.com/office/drawing/2014/main" val="20011"/>
                    </a:ext>
                  </a:extLst>
                </a:gridCol>
                <a:gridCol w="450575">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568" name="Google Shape;568;p52"/>
          <p:cNvGraphicFramePr/>
          <p:nvPr/>
        </p:nvGraphicFramePr>
        <p:xfrm>
          <a:off x="81800" y="4372625"/>
          <a:ext cx="5857150" cy="516050"/>
        </p:xfrm>
        <a:graphic>
          <a:graphicData uri="http://schemas.openxmlformats.org/drawingml/2006/table">
            <a:tbl>
              <a:tblPr>
                <a:noFill/>
                <a:tableStyleId>{7D9A748A-5EDF-47A2-A65E-5F4390420DF3}</a:tableStyleId>
              </a:tblPr>
              <a:tblGrid>
                <a:gridCol w="450550">
                  <a:extLst>
                    <a:ext uri="{9D8B030D-6E8A-4147-A177-3AD203B41FA5}">
                      <a16:colId xmlns:a16="http://schemas.microsoft.com/office/drawing/2014/main" val="20000"/>
                    </a:ext>
                  </a:extLst>
                </a:gridCol>
                <a:gridCol w="450550">
                  <a:extLst>
                    <a:ext uri="{9D8B030D-6E8A-4147-A177-3AD203B41FA5}">
                      <a16:colId xmlns:a16="http://schemas.microsoft.com/office/drawing/2014/main" val="20001"/>
                    </a:ext>
                  </a:extLst>
                </a:gridCol>
                <a:gridCol w="450550">
                  <a:extLst>
                    <a:ext uri="{9D8B030D-6E8A-4147-A177-3AD203B41FA5}">
                      <a16:colId xmlns:a16="http://schemas.microsoft.com/office/drawing/2014/main" val="20002"/>
                    </a:ext>
                  </a:extLst>
                </a:gridCol>
                <a:gridCol w="450550">
                  <a:extLst>
                    <a:ext uri="{9D8B030D-6E8A-4147-A177-3AD203B41FA5}">
                      <a16:colId xmlns:a16="http://schemas.microsoft.com/office/drawing/2014/main" val="20003"/>
                    </a:ext>
                  </a:extLst>
                </a:gridCol>
                <a:gridCol w="450550">
                  <a:extLst>
                    <a:ext uri="{9D8B030D-6E8A-4147-A177-3AD203B41FA5}">
                      <a16:colId xmlns:a16="http://schemas.microsoft.com/office/drawing/2014/main" val="20004"/>
                    </a:ext>
                  </a:extLst>
                </a:gridCol>
                <a:gridCol w="450550">
                  <a:extLst>
                    <a:ext uri="{9D8B030D-6E8A-4147-A177-3AD203B41FA5}">
                      <a16:colId xmlns:a16="http://schemas.microsoft.com/office/drawing/2014/main" val="20005"/>
                    </a:ext>
                  </a:extLst>
                </a:gridCol>
                <a:gridCol w="450550">
                  <a:extLst>
                    <a:ext uri="{9D8B030D-6E8A-4147-A177-3AD203B41FA5}">
                      <a16:colId xmlns:a16="http://schemas.microsoft.com/office/drawing/2014/main" val="20006"/>
                    </a:ext>
                  </a:extLst>
                </a:gridCol>
                <a:gridCol w="450550">
                  <a:extLst>
                    <a:ext uri="{9D8B030D-6E8A-4147-A177-3AD203B41FA5}">
                      <a16:colId xmlns:a16="http://schemas.microsoft.com/office/drawing/2014/main" val="20007"/>
                    </a:ext>
                  </a:extLst>
                </a:gridCol>
                <a:gridCol w="450550">
                  <a:extLst>
                    <a:ext uri="{9D8B030D-6E8A-4147-A177-3AD203B41FA5}">
                      <a16:colId xmlns:a16="http://schemas.microsoft.com/office/drawing/2014/main" val="20008"/>
                    </a:ext>
                  </a:extLst>
                </a:gridCol>
                <a:gridCol w="450550">
                  <a:extLst>
                    <a:ext uri="{9D8B030D-6E8A-4147-A177-3AD203B41FA5}">
                      <a16:colId xmlns:a16="http://schemas.microsoft.com/office/drawing/2014/main" val="20009"/>
                    </a:ext>
                  </a:extLst>
                </a:gridCol>
                <a:gridCol w="450550">
                  <a:extLst>
                    <a:ext uri="{9D8B030D-6E8A-4147-A177-3AD203B41FA5}">
                      <a16:colId xmlns:a16="http://schemas.microsoft.com/office/drawing/2014/main" val="20010"/>
                    </a:ext>
                  </a:extLst>
                </a:gridCol>
                <a:gridCol w="450550">
                  <a:extLst>
                    <a:ext uri="{9D8B030D-6E8A-4147-A177-3AD203B41FA5}">
                      <a16:colId xmlns:a16="http://schemas.microsoft.com/office/drawing/2014/main" val="20011"/>
                    </a:ext>
                  </a:extLst>
                </a:gridCol>
                <a:gridCol w="450550">
                  <a:extLst>
                    <a:ext uri="{9D8B030D-6E8A-4147-A177-3AD203B41FA5}">
                      <a16:colId xmlns:a16="http://schemas.microsoft.com/office/drawing/2014/main" val="20012"/>
                    </a:ext>
                  </a:extLst>
                </a:gridCol>
              </a:tblGrid>
              <a:tr h="516050">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solidFill>
                      <a:srgbClr val="E69138"/>
                    </a:solidFill>
                  </a:tcPr>
                </a:tc>
                <a:tc hMerge="1">
                  <a:txBody>
                    <a:bodyPr/>
                    <a:lstStyle/>
                    <a:p>
                      <a:endParaRPr lang="en-US"/>
                    </a:p>
                  </a:txBody>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572"/>
        <p:cNvGrpSpPr/>
        <p:nvPr/>
      </p:nvGrpSpPr>
      <p:grpSpPr>
        <a:xfrm>
          <a:off x="0" y="0"/>
          <a:ext cx="0" cy="0"/>
          <a:chOff x="0" y="0"/>
          <a:chExt cx="0" cy="0"/>
        </a:xfrm>
      </p:grpSpPr>
      <p:sp>
        <p:nvSpPr>
          <p:cNvPr id="573" name="Google Shape;573;p53"/>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74" name="Google Shape;574;p53"/>
          <p:cNvGraphicFramePr/>
          <p:nvPr/>
        </p:nvGraphicFramePr>
        <p:xfrm>
          <a:off x="5979675" y="501800"/>
          <a:ext cx="2405850" cy="4330975"/>
        </p:xfrm>
        <a:graphic>
          <a:graphicData uri="http://schemas.openxmlformats.org/drawingml/2006/table">
            <a:tbl>
              <a:tblPr>
                <a:noFill/>
                <a:tableStyleId>{7D9A748A-5EDF-47A2-A65E-5F4390420DF3}</a:tableStyleId>
              </a:tblPr>
              <a:tblGrid>
                <a:gridCol w="872600">
                  <a:extLst>
                    <a:ext uri="{9D8B030D-6E8A-4147-A177-3AD203B41FA5}">
                      <a16:colId xmlns:a16="http://schemas.microsoft.com/office/drawing/2014/main" val="20000"/>
                    </a:ext>
                  </a:extLst>
                </a:gridCol>
                <a:gridCol w="766625">
                  <a:extLst>
                    <a:ext uri="{9D8B030D-6E8A-4147-A177-3AD203B41FA5}">
                      <a16:colId xmlns:a16="http://schemas.microsoft.com/office/drawing/2014/main" val="20001"/>
                    </a:ext>
                  </a:extLst>
                </a:gridCol>
                <a:gridCol w="766625">
                  <a:extLst>
                    <a:ext uri="{9D8B030D-6E8A-4147-A177-3AD203B41FA5}">
                      <a16:colId xmlns:a16="http://schemas.microsoft.com/office/drawing/2014/main" val="20002"/>
                    </a:ext>
                  </a:extLst>
                </a:gridCol>
              </a:tblGrid>
              <a:tr h="529275">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9275">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9275">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m</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9275">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r</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26050">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9275">
                <a:tc>
                  <a:txBody>
                    <a:bodyPr/>
                    <a:lstStyle/>
                    <a:p>
                      <a:pPr marL="0" lvl="0" indent="0" algn="ctr" rtl="0">
                        <a:spcBef>
                          <a:spcPts val="0"/>
                        </a:spcBef>
                        <a:spcAft>
                          <a:spcPts val="0"/>
                        </a:spcAft>
                        <a:buNone/>
                      </a:pPr>
                      <a:r>
                        <a:rPr lang="en"/>
                        <a:t>v</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y</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529275">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##ch</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##ut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529275">
                <a:tc gridSpan="3">
                  <a:txBody>
                    <a:bodyPr/>
                    <a:lstStyle/>
                    <a:p>
                      <a:pPr marL="0" lvl="0" indent="0" algn="ctr" rtl="0">
                        <a:spcBef>
                          <a:spcPts val="0"/>
                        </a:spcBef>
                        <a:spcAft>
                          <a:spcPts val="0"/>
                        </a:spcAft>
                        <a:buNone/>
                      </a:pPr>
                      <a:r>
                        <a:rPr lang="en"/>
                        <a:t>ma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575" name="Google Shape;575;p53"/>
          <p:cNvSpPr txBox="1">
            <a:spLocks noGrp="1"/>
          </p:cNvSpPr>
          <p:nvPr>
            <p:ph type="body" idx="4294967295"/>
          </p:nvPr>
        </p:nvSpPr>
        <p:spPr>
          <a:xfrm>
            <a:off x="4856500" y="236055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 =</a:t>
            </a:r>
            <a:endParaRPr/>
          </a:p>
        </p:txBody>
      </p:sp>
      <p:sp>
        <p:nvSpPr>
          <p:cNvPr id="576" name="Google Shape;576;p53"/>
          <p:cNvSpPr txBox="1">
            <a:spLocks noGrp="1"/>
          </p:cNvSpPr>
          <p:nvPr>
            <p:ph type="body" idx="4294967295"/>
          </p:nvPr>
        </p:nvSpPr>
        <p:spPr>
          <a:xfrm>
            <a:off x="1785850" y="9376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77" name="Google Shape;577;p53"/>
          <p:cNvGraphicFramePr/>
          <p:nvPr/>
        </p:nvGraphicFramePr>
        <p:xfrm>
          <a:off x="888850" y="1466875"/>
          <a:ext cx="3365350" cy="1188630"/>
        </p:xfrm>
        <a:graphic>
          <a:graphicData uri="http://schemas.openxmlformats.org/drawingml/2006/table">
            <a:tbl>
              <a:tblPr>
                <a:noFill/>
                <a:tableStyleId>{7D9A748A-5EDF-47A2-A65E-5F4390420DF3}</a:tableStyleId>
              </a:tblPr>
              <a:tblGrid>
                <a:gridCol w="2595800">
                  <a:extLst>
                    <a:ext uri="{9D8B030D-6E8A-4147-A177-3AD203B41FA5}">
                      <a16:colId xmlns:a16="http://schemas.microsoft.com/office/drawing/2014/main" val="20000"/>
                    </a:ext>
                  </a:extLst>
                </a:gridCol>
                <a:gridCol w="769550">
                  <a:extLst>
                    <a:ext uri="{9D8B030D-6E8A-4147-A177-3AD203B41FA5}">
                      <a16:colId xmlns:a16="http://schemas.microsoft.com/office/drawing/2014/main" val="20001"/>
                    </a:ext>
                  </a:extLst>
                </a:gridCol>
              </a:tblGrid>
              <a:tr h="308550">
                <a:tc>
                  <a:txBody>
                    <a:bodyPr/>
                    <a:lstStyle/>
                    <a:p>
                      <a:pPr marL="0" lvl="0" indent="0" algn="ctr" rtl="0">
                        <a:spcBef>
                          <a:spcPts val="0"/>
                        </a:spcBef>
                        <a:spcAft>
                          <a:spcPts val="0"/>
                        </a:spcAft>
                        <a:buNone/>
                      </a:pPr>
                      <a:r>
                        <a:rPr lang="en"/>
                        <a:t>##c + ##h</a:t>
                      </a:r>
                      <a:endParaRPr/>
                    </a:p>
                  </a:txBody>
                  <a:tcPr marL="91425" marR="91425" marT="91425" marB="91425" anchor="ctr"/>
                </a:tc>
                <a:tc>
                  <a:txBody>
                    <a:bodyPr/>
                    <a:lstStyle/>
                    <a:p>
                      <a:pPr marL="0" lvl="0" indent="0" algn="ctr" rtl="0">
                        <a:spcBef>
                          <a:spcPts val="0"/>
                        </a:spcBef>
                        <a:spcAft>
                          <a:spcPts val="0"/>
                        </a:spcAft>
                        <a:buNone/>
                      </a:pPr>
                      <a:r>
                        <a:rPr lang="en"/>
                        <a:t>##ch</a:t>
                      </a:r>
                      <a:endParaRPr/>
                    </a:p>
                  </a:txBody>
                  <a:tcPr marL="91425" marR="91425" marT="91425" marB="91425" anchor="ctr"/>
                </a:tc>
                <a:extLst>
                  <a:ext uri="{0D108BD9-81ED-4DB2-BD59-A6C34878D82A}">
                    <a16:rowId xmlns:a16="http://schemas.microsoft.com/office/drawing/2014/main" val="10000"/>
                  </a:ext>
                </a:extLst>
              </a:tr>
              <a:tr h="308550">
                <a:tc>
                  <a:txBody>
                    <a:bodyPr/>
                    <a:lstStyle/>
                    <a:p>
                      <a:pPr marL="0" lvl="0" indent="0" algn="ctr" rtl="0">
                        <a:spcBef>
                          <a:spcPts val="0"/>
                        </a:spcBef>
                        <a:spcAft>
                          <a:spcPts val="0"/>
                        </a:spcAft>
                        <a:buNone/>
                      </a:pPr>
                      <a:r>
                        <a:rPr lang="en"/>
                        <a:t>##u + ##t</a:t>
                      </a:r>
                      <a:endParaRPr/>
                    </a:p>
                  </a:txBody>
                  <a:tcPr marL="91425" marR="91425" marT="91425" marB="91425" anchor="ctr"/>
                </a:tc>
                <a:tc>
                  <a:txBody>
                    <a:bodyPr/>
                    <a:lstStyle/>
                    <a:p>
                      <a:pPr marL="0" lvl="0" indent="0" algn="ctr" rtl="0">
                        <a:spcBef>
                          <a:spcPts val="0"/>
                        </a:spcBef>
                        <a:spcAft>
                          <a:spcPts val="0"/>
                        </a:spcAft>
                        <a:buNone/>
                      </a:pPr>
                      <a:r>
                        <a:rPr lang="en"/>
                        <a:t>##ut</a:t>
                      </a:r>
                      <a:endParaRPr/>
                    </a:p>
                  </a:txBody>
                  <a:tcPr marL="91425" marR="91425" marT="91425" marB="91425" anchor="ctr"/>
                </a:tc>
                <a:extLst>
                  <a:ext uri="{0D108BD9-81ED-4DB2-BD59-A6C34878D82A}">
                    <a16:rowId xmlns:a16="http://schemas.microsoft.com/office/drawing/2014/main" val="10001"/>
                  </a:ext>
                </a:extLst>
              </a:tr>
              <a:tr h="308550">
                <a:tc>
                  <a:txBody>
                    <a:bodyPr/>
                    <a:lstStyle/>
                    <a:p>
                      <a:pPr marL="0" lvl="0" indent="0" algn="ctr" rtl="0">
                        <a:spcBef>
                          <a:spcPts val="0"/>
                        </a:spcBef>
                        <a:spcAft>
                          <a:spcPts val="0"/>
                        </a:spcAft>
                        <a:buNone/>
                      </a:pPr>
                      <a:r>
                        <a:rPr lang="en"/>
                        <a:t>m + ##a</a:t>
                      </a:r>
                      <a:endParaRPr/>
                    </a:p>
                  </a:txBody>
                  <a:tcPr marL="91425" marR="91425" marT="91425" marB="91425" anchor="ctr"/>
                </a:tc>
                <a:tc>
                  <a:txBody>
                    <a:bodyPr/>
                    <a:lstStyle/>
                    <a:p>
                      <a:pPr marL="0" lvl="0" indent="0" algn="ctr" rtl="0">
                        <a:spcBef>
                          <a:spcPts val="0"/>
                        </a:spcBef>
                        <a:spcAft>
                          <a:spcPts val="0"/>
                        </a:spcAft>
                        <a:buNone/>
                      </a:pPr>
                      <a:r>
                        <a:rPr lang="en"/>
                        <a:t>ma</a:t>
                      </a:r>
                      <a:endParaRPr/>
                    </a:p>
                  </a:txBody>
                  <a:tcPr marL="91425" marR="91425" marT="91425" marB="91425"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4"/>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graphicFrame>
        <p:nvGraphicFramePr>
          <p:cNvPr id="583" name="Google Shape;583;p54"/>
          <p:cNvGraphicFramePr/>
          <p:nvPr/>
        </p:nvGraphicFramePr>
        <p:xfrm>
          <a:off x="4610575" y="129438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84" name="Google Shape;584;p54"/>
          <p:cNvSpPr txBox="1">
            <a:spLocks noGrp="1"/>
          </p:cNvSpPr>
          <p:nvPr>
            <p:ph type="body" idx="4294967295"/>
          </p:nvPr>
        </p:nvSpPr>
        <p:spPr>
          <a:xfrm>
            <a:off x="5933075" y="838000"/>
            <a:ext cx="919500" cy="42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a:t>
            </a:r>
            <a:endParaRPr/>
          </a:p>
        </p:txBody>
      </p:sp>
      <p:sp>
        <p:nvSpPr>
          <p:cNvPr id="585" name="Google Shape;585;p54"/>
          <p:cNvSpPr txBox="1">
            <a:spLocks noGrp="1"/>
          </p:cNvSpPr>
          <p:nvPr>
            <p:ph type="body" idx="4294967295"/>
          </p:nvPr>
        </p:nvSpPr>
        <p:spPr>
          <a:xfrm>
            <a:off x="2279388" y="83800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Merges</a:t>
            </a:r>
            <a:endParaRPr/>
          </a:p>
        </p:txBody>
      </p:sp>
      <p:graphicFrame>
        <p:nvGraphicFramePr>
          <p:cNvPr id="586" name="Google Shape;586;p54"/>
          <p:cNvGraphicFramePr/>
          <p:nvPr/>
        </p:nvGraphicFramePr>
        <p:xfrm>
          <a:off x="395425" y="1260350"/>
          <a:ext cx="4094425" cy="3780550"/>
        </p:xfrm>
        <a:graphic>
          <a:graphicData uri="http://schemas.openxmlformats.org/drawingml/2006/table">
            <a:tbl>
              <a:tblPr>
                <a:noFill/>
                <a:tableStyleId>{7D9A748A-5EDF-47A2-A65E-5F4390420DF3}</a:tableStyleId>
              </a:tblPr>
              <a:tblGrid>
                <a:gridCol w="1883975">
                  <a:extLst>
                    <a:ext uri="{9D8B030D-6E8A-4147-A177-3AD203B41FA5}">
                      <a16:colId xmlns:a16="http://schemas.microsoft.com/office/drawing/2014/main" val="20000"/>
                    </a:ext>
                  </a:extLst>
                </a:gridCol>
                <a:gridCol w="2210450">
                  <a:extLst>
                    <a:ext uri="{9D8B030D-6E8A-4147-A177-3AD203B41FA5}">
                      <a16:colId xmlns:a16="http://schemas.microsoft.com/office/drawing/2014/main" val="20001"/>
                    </a:ext>
                  </a:extLst>
                </a:gridCol>
              </a:tblGrid>
              <a:tr h="375075">
                <a:tc>
                  <a:txBody>
                    <a:bodyPr/>
                    <a:lstStyle/>
                    <a:p>
                      <a:pPr marL="0" lvl="0" indent="0" algn="ctr" rtl="0">
                        <a:spcBef>
                          <a:spcPts val="0"/>
                        </a:spcBef>
                        <a:spcAft>
                          <a:spcPts val="0"/>
                        </a:spcAft>
                        <a:buNone/>
                      </a:pPr>
                      <a:r>
                        <a:rPr lang="en" sz="1200"/>
                        <a:t>##c + ##h = ##ch</a:t>
                      </a:r>
                      <a:endParaRPr sz="1200"/>
                    </a:p>
                  </a:txBody>
                  <a:tcPr marL="91425" marR="91425" marT="91425" marB="91425" anchor="ctr"/>
                </a:tc>
                <a:tc>
                  <a:txBody>
                    <a:bodyPr/>
                    <a:lstStyle/>
                    <a:p>
                      <a:pPr marL="0" lvl="0" indent="0" algn="ctr" rtl="0">
                        <a:spcBef>
                          <a:spcPts val="0"/>
                        </a:spcBef>
                        <a:spcAft>
                          <a:spcPts val="0"/>
                        </a:spcAft>
                        <a:buNone/>
                      </a:pPr>
                      <a:r>
                        <a:rPr lang="en" sz="1200"/>
                        <a:t>##voluti + ##o = ##volutio</a:t>
                      </a:r>
                      <a:endParaRPr sz="1200"/>
                    </a:p>
                  </a:txBody>
                  <a:tcPr marL="91425" marR="91425" marT="91425" marB="91425" anchor="ctr"/>
                </a:tc>
                <a:extLst>
                  <a:ext uri="{0D108BD9-81ED-4DB2-BD59-A6C34878D82A}">
                    <a16:rowId xmlns:a16="http://schemas.microsoft.com/office/drawing/2014/main" val="10000"/>
                  </a:ext>
                </a:extLst>
              </a:tr>
              <a:tr h="375075">
                <a:tc>
                  <a:txBody>
                    <a:bodyPr/>
                    <a:lstStyle/>
                    <a:p>
                      <a:pPr marL="0" lvl="0" indent="0" algn="ctr" rtl="0">
                        <a:spcBef>
                          <a:spcPts val="0"/>
                        </a:spcBef>
                        <a:spcAft>
                          <a:spcPts val="0"/>
                        </a:spcAft>
                        <a:buNone/>
                      </a:pPr>
                      <a:r>
                        <a:rPr lang="en" sz="1200"/>
                        <a:t>##u + ##t = ##ut</a:t>
                      </a:r>
                      <a:endParaRPr sz="1200"/>
                    </a:p>
                  </a:txBody>
                  <a:tcPr marL="91425" marR="91425" marT="91425" marB="91425" anchor="ctr"/>
                </a:tc>
                <a:tc>
                  <a:txBody>
                    <a:bodyPr/>
                    <a:lstStyle/>
                    <a:p>
                      <a:pPr marL="0" lvl="0" indent="0" algn="ctr" rtl="0">
                        <a:spcBef>
                          <a:spcPts val="0"/>
                        </a:spcBef>
                        <a:spcAft>
                          <a:spcPts val="0"/>
                        </a:spcAft>
                        <a:buNone/>
                      </a:pPr>
                      <a:r>
                        <a:rPr lang="en" sz="1200"/>
                        <a:t>##volutio + ##n = ##volution</a:t>
                      </a:r>
                      <a:endParaRPr sz="1200"/>
                    </a:p>
                  </a:txBody>
                  <a:tcPr marL="91425" marR="91425" marT="91425" marB="91425" anchor="ctr"/>
                </a:tc>
                <a:extLst>
                  <a:ext uri="{0D108BD9-81ED-4DB2-BD59-A6C34878D82A}">
                    <a16:rowId xmlns:a16="http://schemas.microsoft.com/office/drawing/2014/main" val="10001"/>
                  </a:ext>
                </a:extLst>
              </a:tr>
              <a:tr h="547400">
                <a:tc>
                  <a:txBody>
                    <a:bodyPr/>
                    <a:lstStyle/>
                    <a:p>
                      <a:pPr marL="0" lvl="0" indent="0" algn="ctr" rtl="0">
                        <a:spcBef>
                          <a:spcPts val="0"/>
                        </a:spcBef>
                        <a:spcAft>
                          <a:spcPts val="0"/>
                        </a:spcAft>
                        <a:buNone/>
                      </a:pPr>
                      <a:r>
                        <a:rPr lang="en" sz="1200"/>
                        <a:t>m + ##a = ma</a:t>
                      </a:r>
                      <a:endParaRPr sz="1200"/>
                    </a:p>
                  </a:txBody>
                  <a:tcPr marL="91425" marR="91425" marT="91425" marB="91425" anchor="ctr"/>
                </a:tc>
                <a:tc>
                  <a:txBody>
                    <a:bodyPr/>
                    <a:lstStyle/>
                    <a:p>
                      <a:pPr marL="0" lvl="0" indent="0" algn="ctr" rtl="0">
                        <a:spcBef>
                          <a:spcPts val="0"/>
                        </a:spcBef>
                        <a:spcAft>
                          <a:spcPts val="0"/>
                        </a:spcAft>
                        <a:buNone/>
                      </a:pPr>
                      <a:r>
                        <a:rPr lang="en" sz="1200"/>
                        <a:t>##i + ##z = ##iz</a:t>
                      </a:r>
                      <a:endParaRPr sz="1200"/>
                    </a:p>
                  </a:txBody>
                  <a:tcPr marL="91425" marR="91425" marT="91425" marB="91425" anchor="ctr"/>
                </a:tc>
                <a:extLst>
                  <a:ext uri="{0D108BD9-81ED-4DB2-BD59-A6C34878D82A}">
                    <a16:rowId xmlns:a16="http://schemas.microsoft.com/office/drawing/2014/main" val="10002"/>
                  </a:ext>
                </a:extLst>
              </a:tr>
              <a:tr h="375075">
                <a:tc>
                  <a:txBody>
                    <a:bodyPr/>
                    <a:lstStyle/>
                    <a:p>
                      <a:pPr marL="0" lvl="0" indent="0" algn="ctr" rtl="0">
                        <a:spcBef>
                          <a:spcPts val="0"/>
                        </a:spcBef>
                        <a:spcAft>
                          <a:spcPts val="0"/>
                        </a:spcAft>
                        <a:buNone/>
                      </a:pPr>
                      <a:r>
                        <a:rPr lang="en" sz="1200"/>
                        <a:t>ma + ##ch = mach</a:t>
                      </a:r>
                      <a:endParaRPr sz="1200"/>
                    </a:p>
                  </a:txBody>
                  <a:tcPr marL="91425" marR="91425" marT="91425" marB="91425" anchor="ctr"/>
                </a:tc>
                <a:tc>
                  <a:txBody>
                    <a:bodyPr/>
                    <a:lstStyle/>
                    <a:p>
                      <a:pPr marL="0" lvl="0" indent="0" algn="ctr" rtl="0">
                        <a:spcBef>
                          <a:spcPts val="0"/>
                        </a:spcBef>
                        <a:spcAft>
                          <a:spcPts val="0"/>
                        </a:spcAft>
                        <a:buNone/>
                      </a:pPr>
                      <a:r>
                        <a:rPr lang="en" sz="1200"/>
                        <a:t>machi + ##n = machin</a:t>
                      </a:r>
                      <a:endParaRPr sz="1200"/>
                    </a:p>
                  </a:txBody>
                  <a:tcPr marL="91425" marR="91425" marT="91425" marB="91425" anchor="ct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75075">
                <a:tc>
                  <a:txBody>
                    <a:bodyPr/>
                    <a:lstStyle/>
                    <a:p>
                      <a:pPr marL="0" lvl="0" indent="0" algn="ctr" rtl="0">
                        <a:spcBef>
                          <a:spcPts val="0"/>
                        </a:spcBef>
                        <a:spcAft>
                          <a:spcPts val="0"/>
                        </a:spcAft>
                        <a:buNone/>
                      </a:pPr>
                      <a:r>
                        <a:rPr lang="en" sz="1200"/>
                        <a:t>##v + ##o = ##vo</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 + ##n = ##in</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75075">
                <a:tc>
                  <a:txBody>
                    <a:bodyPr/>
                    <a:lstStyle/>
                    <a:p>
                      <a:pPr marL="0" lvl="0" indent="0" algn="ctr" rtl="0">
                        <a:spcBef>
                          <a:spcPts val="0"/>
                        </a:spcBef>
                        <a:spcAft>
                          <a:spcPts val="0"/>
                        </a:spcAft>
                        <a:buNone/>
                      </a:pPr>
                      <a:r>
                        <a:rPr lang="en" sz="1200"/>
                        <a:t>##vo + ##l = ##vol</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##in + ##g = ##ing</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75075">
                <a:tc>
                  <a:txBody>
                    <a:bodyPr/>
                    <a:lstStyle/>
                    <a:p>
                      <a:pPr marL="0" lvl="0" indent="0" algn="ctr" rtl="0">
                        <a:spcBef>
                          <a:spcPts val="0"/>
                        </a:spcBef>
                        <a:spcAft>
                          <a:spcPts val="0"/>
                        </a:spcAft>
                        <a:buNone/>
                      </a:pPr>
                      <a:r>
                        <a:rPr lang="en" sz="1200"/>
                        <a:t>##vol + ##ut = ##volut</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#iz = ##volutioniz</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491350">
                <a:tc>
                  <a:txBody>
                    <a:bodyPr/>
                    <a:lstStyle/>
                    <a:p>
                      <a:pPr marL="0" lvl="0" indent="0" algn="ctr" rtl="0">
                        <a:spcBef>
                          <a:spcPts val="0"/>
                        </a:spcBef>
                        <a:spcAft>
                          <a:spcPts val="0"/>
                        </a:spcAft>
                        <a:buNone/>
                      </a:pPr>
                      <a:r>
                        <a:rPr lang="en" sz="1200"/>
                        <a:t>mach + ##i = machi</a:t>
                      </a:r>
                      <a:endParaRPr sz="1200"/>
                    </a:p>
                  </a:txBody>
                  <a:tcPr marL="91425" marR="91425" marT="91425" marB="91425"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200"/>
                        <a:t>#volution + #a = ##volutiona</a:t>
                      </a:r>
                      <a:endParaRPr sz="1200"/>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91350">
                <a:tc>
                  <a:txBody>
                    <a:bodyPr/>
                    <a:lstStyle/>
                    <a:p>
                      <a:pPr marL="0" lvl="0" indent="0" algn="ctr" rtl="0">
                        <a:spcBef>
                          <a:spcPts val="0"/>
                        </a:spcBef>
                        <a:spcAft>
                          <a:spcPts val="0"/>
                        </a:spcAft>
                        <a:buNone/>
                      </a:pPr>
                      <a:r>
                        <a:rPr lang="en" sz="1200"/>
                        <a:t>##volut + ##i = ##voluti</a:t>
                      </a:r>
                      <a:endParaRPr sz="1200"/>
                    </a:p>
                  </a:txBody>
                  <a:tcPr marL="91425" marR="91425" marT="91425" marB="91425" anchor="ctr"/>
                </a:tc>
                <a:tc>
                  <a:txBody>
                    <a:bodyPr/>
                    <a:lstStyle/>
                    <a:p>
                      <a:pPr marL="0" lvl="0" indent="0" algn="ctr" rtl="0">
                        <a:spcBef>
                          <a:spcPts val="0"/>
                        </a:spcBef>
                        <a:spcAft>
                          <a:spcPts val="0"/>
                        </a:spcAft>
                        <a:buNone/>
                      </a:pPr>
                      <a:r>
                        <a:rPr lang="en" sz="1200"/>
                        <a:t>#volutiona + #r = ##volutionar</a:t>
                      </a:r>
                      <a:endParaRPr sz="1200"/>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WordPiece</a:t>
            </a:r>
            <a:endParaRPr sz="3000"/>
          </a:p>
        </p:txBody>
      </p:sp>
      <p:sp>
        <p:nvSpPr>
          <p:cNvPr id="592" name="Google Shape;592;p55"/>
          <p:cNvSpPr txBox="1">
            <a:spLocks noGrp="1"/>
          </p:cNvSpPr>
          <p:nvPr>
            <p:ph type="body" idx="4294967295"/>
          </p:nvPr>
        </p:nvSpPr>
        <p:spPr>
          <a:xfrm>
            <a:off x="5272175" y="1260350"/>
            <a:ext cx="9195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a:t>
            </a:r>
            <a:endParaRPr dirty="0"/>
          </a:p>
        </p:txBody>
      </p:sp>
      <p:sp>
        <p:nvSpPr>
          <p:cNvPr id="593" name="Google Shape;593;p55"/>
          <p:cNvSpPr txBox="1">
            <a:spLocks noGrp="1"/>
          </p:cNvSpPr>
          <p:nvPr>
            <p:ph type="body" idx="4294967295"/>
          </p:nvPr>
        </p:nvSpPr>
        <p:spPr>
          <a:xfrm>
            <a:off x="1727138" y="837950"/>
            <a:ext cx="919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Vocab</a:t>
            </a:r>
            <a:endParaRPr dirty="0"/>
          </a:p>
        </p:txBody>
      </p:sp>
      <p:graphicFrame>
        <p:nvGraphicFramePr>
          <p:cNvPr id="594" name="Google Shape;594;p55"/>
          <p:cNvGraphicFramePr/>
          <p:nvPr/>
        </p:nvGraphicFramePr>
        <p:xfrm>
          <a:off x="364500" y="1260338"/>
          <a:ext cx="4374850" cy="3655250"/>
        </p:xfrm>
        <a:graphic>
          <a:graphicData uri="http://schemas.openxmlformats.org/drawingml/2006/table">
            <a:tbl>
              <a:tblPr>
                <a:noFill/>
                <a:tableStyleId>{7D9A748A-5EDF-47A2-A65E-5F4390420DF3}</a:tableStyleId>
              </a:tblPr>
              <a:tblGrid>
                <a:gridCol w="811225">
                  <a:extLst>
                    <a:ext uri="{9D8B030D-6E8A-4147-A177-3AD203B41FA5}">
                      <a16:colId xmlns:a16="http://schemas.microsoft.com/office/drawing/2014/main" val="20000"/>
                    </a:ext>
                  </a:extLst>
                </a:gridCol>
                <a:gridCol w="712725">
                  <a:extLst>
                    <a:ext uri="{9D8B030D-6E8A-4147-A177-3AD203B41FA5}">
                      <a16:colId xmlns:a16="http://schemas.microsoft.com/office/drawing/2014/main" val="20001"/>
                    </a:ext>
                  </a:extLst>
                </a:gridCol>
                <a:gridCol w="712725">
                  <a:extLst>
                    <a:ext uri="{9D8B030D-6E8A-4147-A177-3AD203B41FA5}">
                      <a16:colId xmlns:a16="http://schemas.microsoft.com/office/drawing/2014/main" val="20002"/>
                    </a:ext>
                  </a:extLst>
                </a:gridCol>
                <a:gridCol w="712725">
                  <a:extLst>
                    <a:ext uri="{9D8B030D-6E8A-4147-A177-3AD203B41FA5}">
                      <a16:colId xmlns:a16="http://schemas.microsoft.com/office/drawing/2014/main" val="20003"/>
                    </a:ext>
                  </a:extLst>
                </a:gridCol>
                <a:gridCol w="678750">
                  <a:extLst>
                    <a:ext uri="{9D8B030D-6E8A-4147-A177-3AD203B41FA5}">
                      <a16:colId xmlns:a16="http://schemas.microsoft.com/office/drawing/2014/main" val="20004"/>
                    </a:ext>
                  </a:extLst>
                </a:gridCol>
                <a:gridCol w="746700">
                  <a:extLst>
                    <a:ext uri="{9D8B030D-6E8A-4147-A177-3AD203B41FA5}">
                      <a16:colId xmlns:a16="http://schemas.microsoft.com/office/drawing/2014/main" val="20005"/>
                    </a:ext>
                  </a:extLst>
                </a:gridCol>
              </a:tblGrid>
              <a:tr h="481075">
                <a:tc>
                  <a:txBody>
                    <a:bodyPr/>
                    <a:lstStyle/>
                    <a:p>
                      <a:pPr marL="0" lvl="0" indent="0" algn="ctr" rtl="0">
                        <a:spcBef>
                          <a:spcPts val="0"/>
                        </a:spcBef>
                        <a:spcAft>
                          <a:spcPts val="0"/>
                        </a:spcAft>
                        <a:buNone/>
                      </a:pPr>
                      <a:r>
                        <a:rPr lang="en" sz="1100"/>
                        <a:t>##a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##c</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##d</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##e</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28325">
                <a:tc>
                  <a:txBody>
                    <a:bodyPr/>
                    <a:lstStyle/>
                    <a:p>
                      <a:pPr marL="0" lvl="0" indent="0" algn="ctr" rtl="0">
                        <a:spcBef>
                          <a:spcPts val="0"/>
                        </a:spcBef>
                        <a:spcAft>
                          <a:spcPts val="0"/>
                        </a:spcAft>
                        <a:buNone/>
                      </a:pPr>
                      <a:r>
                        <a:rPr lang="en" sz="1100"/>
                        <a:t>##g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l</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3575">
                <a:tc>
                  <a:txBody>
                    <a:bodyPr/>
                    <a:lstStyle/>
                    <a:p>
                      <a:pPr marL="0" lvl="0" indent="0" algn="ctr" rtl="0">
                        <a:spcBef>
                          <a:spcPts val="0"/>
                        </a:spcBef>
                        <a:spcAft>
                          <a:spcPts val="0"/>
                        </a:spcAft>
                        <a:buNone/>
                      </a:pPr>
                      <a:r>
                        <a:rPr lang="en" sz="1100"/>
                        <a:t>m</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##ing</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t>##volutio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81075">
                <a:tc>
                  <a:txBody>
                    <a:bodyPr/>
                    <a:lstStyle/>
                    <a:p>
                      <a:pPr marL="0" lvl="0" indent="0" algn="ctr" rtl="0">
                        <a:spcBef>
                          <a:spcPts val="0"/>
                        </a:spcBef>
                        <a:spcAft>
                          <a:spcPts val="0"/>
                        </a:spcAft>
                        <a:buNone/>
                      </a:pPr>
                      <a:r>
                        <a:rPr lang="en" sz="1100"/>
                        <a:t>##s</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569050">
                <a:tc>
                  <a:txBody>
                    <a:bodyPr/>
                    <a:lstStyle/>
                    <a:p>
                      <a:pPr marL="0" lvl="0" indent="0" algn="ctr" rtl="0">
                        <a:spcBef>
                          <a:spcPts val="0"/>
                        </a:spcBef>
                        <a:spcAft>
                          <a:spcPts val="0"/>
                        </a:spcAft>
                        <a:buNone/>
                      </a:pPr>
                      <a:r>
                        <a:rPr lang="en" sz="1100"/>
                        <a:t>##u</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##y</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##r</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##volutioniz</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1100"/>
                        <a:t>##ch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##volut</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a:t>##volutiona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5"/>
                  </a:ext>
                </a:extLst>
              </a:tr>
              <a:tr h="554025">
                <a:tc>
                  <a:txBody>
                    <a:bodyPr/>
                    <a:lstStyle/>
                    <a:p>
                      <a:pPr marL="0" lvl="0" indent="0" algn="ctr" rtl="0">
                        <a:spcBef>
                          <a:spcPts val="0"/>
                        </a:spcBef>
                        <a:spcAft>
                          <a:spcPts val="0"/>
                        </a:spcAft>
                        <a:buNone/>
                      </a:pPr>
                      <a:r>
                        <a:rPr lang="en" sz="1100"/>
                        <a:t>ma</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t>##vol</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100"/>
                        <a:t>machi</a:t>
                      </a:r>
                      <a:endParaRPr sz="110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gridSpan="2">
                  <a:txBody>
                    <a:bodyPr/>
                    <a:lstStyle/>
                    <a:p>
                      <a:pPr marL="0" lvl="0" indent="0" algn="ctr" rtl="0">
                        <a:spcBef>
                          <a:spcPts val="0"/>
                        </a:spcBef>
                        <a:spcAft>
                          <a:spcPts val="0"/>
                        </a:spcAft>
                        <a:buNone/>
                      </a:pPr>
                      <a:r>
                        <a:rPr lang="en" sz="1100" dirty="0"/>
                        <a:t>##volutionar</a:t>
                      </a:r>
                      <a:endParaRPr sz="1100" dirty="0"/>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95" name="Google Shape;595;p55"/>
          <p:cNvSpPr txBox="1">
            <a:spLocks noGrp="1"/>
          </p:cNvSpPr>
          <p:nvPr>
            <p:ph type="body" idx="4294967295"/>
          </p:nvPr>
        </p:nvSpPr>
        <p:spPr>
          <a:xfrm>
            <a:off x="6891250" y="445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machin</a:t>
            </a:r>
            <a:endParaRPr/>
          </a:p>
        </p:txBody>
      </p:sp>
      <p:sp>
        <p:nvSpPr>
          <p:cNvPr id="596" name="Google Shape;596;p55"/>
          <p:cNvSpPr txBox="1">
            <a:spLocks noGrp="1"/>
          </p:cNvSpPr>
          <p:nvPr>
            <p:ph type="body" idx="4294967295"/>
          </p:nvPr>
        </p:nvSpPr>
        <p:spPr>
          <a:xfrm>
            <a:off x="6891250" y="17925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##e</a:t>
            </a:r>
            <a:endParaRPr/>
          </a:p>
        </p:txBody>
      </p:sp>
      <p:cxnSp>
        <p:nvCxnSpPr>
          <p:cNvPr id="597" name="Google Shape;597;p55"/>
          <p:cNvCxnSpPr>
            <a:stCxn id="592" idx="3"/>
            <a:endCxn id="595" idx="1"/>
          </p:cNvCxnSpPr>
          <p:nvPr/>
        </p:nvCxnSpPr>
        <p:spPr>
          <a:xfrm rot="10800000" flipH="1">
            <a:off x="6191675" y="711650"/>
            <a:ext cx="699600" cy="814800"/>
          </a:xfrm>
          <a:prstGeom prst="straightConnector1">
            <a:avLst/>
          </a:prstGeom>
          <a:noFill/>
          <a:ln w="19050" cap="flat" cmpd="sng">
            <a:solidFill>
              <a:schemeClr val="dk2"/>
            </a:solidFill>
            <a:prstDash val="solid"/>
            <a:round/>
            <a:headEnd type="none" w="med" len="med"/>
            <a:tailEnd type="triangle" w="med" len="med"/>
          </a:ln>
        </p:spPr>
      </p:cxnSp>
      <p:sp>
        <p:nvSpPr>
          <p:cNvPr id="598" name="Google Shape;598;p55"/>
          <p:cNvSpPr txBox="1">
            <a:spLocks noGrp="1"/>
          </p:cNvSpPr>
          <p:nvPr>
            <p:ph type="body" idx="4294967295"/>
          </p:nvPr>
        </p:nvSpPr>
        <p:spPr>
          <a:xfrm>
            <a:off x="5084230" y="3580225"/>
            <a:ext cx="12954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convolution</a:t>
            </a:r>
            <a:endParaRPr/>
          </a:p>
        </p:txBody>
      </p:sp>
      <p:sp>
        <p:nvSpPr>
          <p:cNvPr id="599" name="Google Shape;599;p55"/>
          <p:cNvSpPr txBox="1">
            <a:spLocks noGrp="1"/>
          </p:cNvSpPr>
          <p:nvPr>
            <p:ph type="body" idx="4294967295"/>
          </p:nvPr>
        </p:nvSpPr>
        <p:spPr>
          <a:xfrm>
            <a:off x="6891250" y="257725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UNK</a:t>
            </a:r>
            <a:endParaRPr/>
          </a:p>
        </p:txBody>
      </p:sp>
      <p:sp>
        <p:nvSpPr>
          <p:cNvPr id="600" name="Google Shape;600;p55"/>
          <p:cNvSpPr txBox="1">
            <a:spLocks noGrp="1"/>
          </p:cNvSpPr>
          <p:nvPr>
            <p:ph type="body" idx="4294967295"/>
          </p:nvPr>
        </p:nvSpPr>
        <p:spPr>
          <a:xfrm>
            <a:off x="6891250" y="3238175"/>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a:t>
            </a:r>
            <a:endParaRPr/>
          </a:p>
        </p:txBody>
      </p:sp>
      <p:cxnSp>
        <p:nvCxnSpPr>
          <p:cNvPr id="601" name="Google Shape;601;p55"/>
          <p:cNvCxnSpPr>
            <a:stCxn id="598" idx="3"/>
            <a:endCxn id="599" idx="1"/>
          </p:cNvCxnSpPr>
          <p:nvPr/>
        </p:nvCxnSpPr>
        <p:spPr>
          <a:xfrm rot="10800000" flipH="1">
            <a:off x="6379630" y="2843425"/>
            <a:ext cx="511500" cy="1002900"/>
          </a:xfrm>
          <a:prstGeom prst="straightConnector1">
            <a:avLst/>
          </a:prstGeom>
          <a:noFill/>
          <a:ln w="19050" cap="flat" cmpd="sng">
            <a:solidFill>
              <a:schemeClr val="dk2"/>
            </a:solidFill>
            <a:prstDash val="solid"/>
            <a:round/>
            <a:headEnd type="none" w="med" len="med"/>
            <a:tailEnd type="triangle" w="med" len="med"/>
          </a:ln>
        </p:spPr>
      </p:cxnSp>
      <p:cxnSp>
        <p:nvCxnSpPr>
          <p:cNvPr id="602" name="Google Shape;602;p55"/>
          <p:cNvCxnSpPr>
            <a:stCxn id="592" idx="3"/>
            <a:endCxn id="596" idx="1"/>
          </p:cNvCxnSpPr>
          <p:nvPr/>
        </p:nvCxnSpPr>
        <p:spPr>
          <a:xfrm>
            <a:off x="6191675" y="1526450"/>
            <a:ext cx="699600" cy="532200"/>
          </a:xfrm>
          <a:prstGeom prst="straightConnector1">
            <a:avLst/>
          </a:prstGeom>
          <a:noFill/>
          <a:ln w="19050" cap="flat" cmpd="sng">
            <a:solidFill>
              <a:schemeClr val="dk2"/>
            </a:solidFill>
            <a:prstDash val="solid"/>
            <a:round/>
            <a:headEnd type="none" w="med" len="med"/>
            <a:tailEnd type="triangle" w="med" len="med"/>
          </a:ln>
        </p:spPr>
      </p:cxnSp>
      <p:sp>
        <p:nvSpPr>
          <p:cNvPr id="603" name="Google Shape;603;p55"/>
          <p:cNvSpPr txBox="1">
            <a:spLocks noGrp="1"/>
          </p:cNvSpPr>
          <p:nvPr>
            <p:ph type="body" idx="4294967295"/>
          </p:nvPr>
        </p:nvSpPr>
        <p:spPr>
          <a:xfrm>
            <a:off x="6891250" y="3899100"/>
            <a:ext cx="8496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a:t>
            </a:r>
            <a:endParaRPr/>
          </a:p>
        </p:txBody>
      </p:sp>
      <p:cxnSp>
        <p:nvCxnSpPr>
          <p:cNvPr id="604" name="Google Shape;604;p55"/>
          <p:cNvCxnSpPr>
            <a:stCxn id="598" idx="3"/>
            <a:endCxn id="600" idx="1"/>
          </p:cNvCxnSpPr>
          <p:nvPr/>
        </p:nvCxnSpPr>
        <p:spPr>
          <a:xfrm rot="10800000" flipH="1">
            <a:off x="6379630" y="3504325"/>
            <a:ext cx="511500" cy="342000"/>
          </a:xfrm>
          <a:prstGeom prst="straightConnector1">
            <a:avLst/>
          </a:prstGeom>
          <a:noFill/>
          <a:ln w="19050" cap="flat" cmpd="sng">
            <a:solidFill>
              <a:schemeClr val="dk2"/>
            </a:solidFill>
            <a:prstDash val="solid"/>
            <a:round/>
            <a:headEnd type="none" w="med" len="med"/>
            <a:tailEnd type="triangle" w="med" len="med"/>
          </a:ln>
        </p:spPr>
      </p:cxnSp>
      <p:cxnSp>
        <p:nvCxnSpPr>
          <p:cNvPr id="605" name="Google Shape;605;p55"/>
          <p:cNvCxnSpPr>
            <a:stCxn id="598" idx="3"/>
            <a:endCxn id="603" idx="1"/>
          </p:cNvCxnSpPr>
          <p:nvPr/>
        </p:nvCxnSpPr>
        <p:spPr>
          <a:xfrm>
            <a:off x="6379630" y="3846325"/>
            <a:ext cx="511500" cy="318900"/>
          </a:xfrm>
          <a:prstGeom prst="straightConnector1">
            <a:avLst/>
          </a:prstGeom>
          <a:noFill/>
          <a:ln w="19050" cap="flat" cmpd="sng">
            <a:solidFill>
              <a:schemeClr val="dk2"/>
            </a:solidFill>
            <a:prstDash val="solid"/>
            <a:round/>
            <a:headEnd type="none" w="med" len="med"/>
            <a:tailEnd type="triangle" w="med" len="med"/>
          </a:ln>
        </p:spPr>
      </p:cxnSp>
      <p:sp>
        <p:nvSpPr>
          <p:cNvPr id="606" name="Google Shape;606;p55"/>
          <p:cNvSpPr txBox="1">
            <a:spLocks noGrp="1"/>
          </p:cNvSpPr>
          <p:nvPr>
            <p:ph type="body" idx="4294967295"/>
          </p:nvPr>
        </p:nvSpPr>
        <p:spPr>
          <a:xfrm>
            <a:off x="6891250" y="4560025"/>
            <a:ext cx="1338300" cy="532200"/>
          </a:xfrm>
          <a:prstGeom prst="rect">
            <a:avLst/>
          </a:prstGeom>
          <a:solidFill>
            <a:srgbClr val="E6913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##volution</a:t>
            </a:r>
            <a:endParaRPr/>
          </a:p>
        </p:txBody>
      </p:sp>
      <p:cxnSp>
        <p:nvCxnSpPr>
          <p:cNvPr id="607" name="Google Shape;607;p55"/>
          <p:cNvCxnSpPr>
            <a:stCxn id="598" idx="3"/>
            <a:endCxn id="606" idx="1"/>
          </p:cNvCxnSpPr>
          <p:nvPr/>
        </p:nvCxnSpPr>
        <p:spPr>
          <a:xfrm>
            <a:off x="6379630" y="3846325"/>
            <a:ext cx="511500" cy="9798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 name="Snip Single Corner Rectangle 1"/>
          <p:cNvSpPr/>
          <p:nvPr/>
        </p:nvSpPr>
        <p:spPr>
          <a:xfrm>
            <a:off x="803429" y="1145219"/>
            <a:ext cx="2392532" cy="163349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0" name="Snip Single Corner Rectangle 19"/>
          <p:cNvSpPr/>
          <p:nvPr/>
        </p:nvSpPr>
        <p:spPr>
          <a:xfrm>
            <a:off x="3830715" y="1393794"/>
            <a:ext cx="1842116" cy="1136342"/>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sp>
        <p:nvSpPr>
          <p:cNvPr id="21" name="Snip Single Corner Rectangle 20"/>
          <p:cNvSpPr/>
          <p:nvPr/>
        </p:nvSpPr>
        <p:spPr>
          <a:xfrm>
            <a:off x="6367508" y="1544714"/>
            <a:ext cx="1265067" cy="834501"/>
          </a:xfrm>
          <a:prstGeom prst="snip1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solidFill>
                  <a:schemeClr val="dk1"/>
                </a:solidFill>
                <a:latin typeface="Golos Text"/>
                <a:ea typeface="Golos Text"/>
                <a:cs typeface="Golos Text"/>
              </a:rPr>
              <a:t>Vocabulary</a:t>
            </a:r>
          </a:p>
        </p:txBody>
      </p:sp>
      <p:cxnSp>
        <p:nvCxnSpPr>
          <p:cNvPr id="4" name="Straight Arrow Connector 3"/>
          <p:cNvCxnSpPr>
            <a:stCxn id="2" idx="0"/>
            <a:endCxn id="20" idx="2"/>
          </p:cNvCxnSpPr>
          <p:nvPr/>
        </p:nvCxnSpPr>
        <p:spPr>
          <a:xfrm>
            <a:off x="3195961" y="1961965"/>
            <a:ext cx="63475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20" idx="0"/>
            <a:endCxn id="21" idx="2"/>
          </p:cNvCxnSpPr>
          <p:nvPr/>
        </p:nvCxnSpPr>
        <p:spPr>
          <a:xfrm>
            <a:off x="5672831" y="1961965"/>
            <a:ext cx="69467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Google Shape;620;p57"/>
          <p:cNvSpPr txBox="1">
            <a:spLocks/>
          </p:cNvSpPr>
          <p:nvPr/>
        </p:nvSpPr>
        <p:spPr>
          <a:xfrm>
            <a:off x="777223" y="3396269"/>
            <a:ext cx="7949100" cy="7052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The overall training strategy is to start with very large vocabulary and the iteratively reduce it</a:t>
            </a:r>
          </a:p>
        </p:txBody>
      </p:sp>
    </p:spTree>
    <p:extLst>
      <p:ext uri="{BB962C8B-B14F-4D97-AF65-F5344CB8AC3E}">
        <p14:creationId xmlns:p14="http://schemas.microsoft.com/office/powerpoint/2010/main" val="274646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Tokenizer</a:t>
            </a:r>
            <a:endParaRPr sz="3000"/>
          </a:p>
        </p:txBody>
      </p:sp>
      <p:sp>
        <p:nvSpPr>
          <p:cNvPr id="207" name="Google Shape;207;p21"/>
          <p:cNvSpPr txBox="1">
            <a:spLocks noGrp="1"/>
          </p:cNvSpPr>
          <p:nvPr>
            <p:ph type="body" idx="4294967295"/>
          </p:nvPr>
        </p:nvSpPr>
        <p:spPr>
          <a:xfrm>
            <a:off x="813175" y="991900"/>
            <a:ext cx="7949100" cy="91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Tokenization is a way of separating a piece of text into smaller units called tokens. Tokens can be either words, characters, or subwords. Tokenization can be broadly classified into 3 types – word, character, and subword (n-gram characters) tokenization.</a:t>
            </a:r>
            <a:endParaRPr dirty="0"/>
          </a:p>
        </p:txBody>
      </p:sp>
      <p:sp>
        <p:nvSpPr>
          <p:cNvPr id="208" name="Google Shape;208;p21"/>
          <p:cNvSpPr/>
          <p:nvPr/>
        </p:nvSpPr>
        <p:spPr>
          <a:xfrm>
            <a:off x="13188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Word-based</a:t>
            </a:r>
            <a:endParaRPr>
              <a:latin typeface="Golos Text"/>
              <a:ea typeface="Golos Text"/>
              <a:cs typeface="Golos Text"/>
              <a:sym typeface="Golos Text"/>
            </a:endParaRPr>
          </a:p>
        </p:txBody>
      </p:sp>
      <p:sp>
        <p:nvSpPr>
          <p:cNvPr id="209" name="Google Shape;209;p21"/>
          <p:cNvSpPr/>
          <p:nvPr/>
        </p:nvSpPr>
        <p:spPr>
          <a:xfrm>
            <a:off x="376325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Character-based</a:t>
            </a:r>
            <a:endParaRPr>
              <a:latin typeface="Golos Text"/>
              <a:ea typeface="Golos Text"/>
              <a:cs typeface="Golos Text"/>
              <a:sym typeface="Golos Text"/>
            </a:endParaRPr>
          </a:p>
        </p:txBody>
      </p:sp>
      <p:sp>
        <p:nvSpPr>
          <p:cNvPr id="210" name="Google Shape;210;p21"/>
          <p:cNvSpPr/>
          <p:nvPr/>
        </p:nvSpPr>
        <p:spPr>
          <a:xfrm>
            <a:off x="6207700" y="2607425"/>
            <a:ext cx="1846800" cy="80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Subword-based</a:t>
            </a:r>
            <a:endParaRPr>
              <a:latin typeface="Golos Text"/>
              <a:ea typeface="Golos Text"/>
              <a:cs typeface="Golos Text"/>
              <a:sym typeface="Golos Tex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extLst>
                        <a:ext uri="{9D8B030D-6E8A-4147-A177-3AD203B41FA5}">
                          <a16:colId xmlns:a16="http://schemas.microsoft.com/office/drawing/2014/main" val="20000"/>
                        </a:ext>
                      </a:extLst>
                    </a:gridCol>
                    <a:gridCol w="5566298">
                      <a:extLst>
                        <a:ext uri="{9D8B030D-6E8A-4147-A177-3AD203B41FA5}">
                          <a16:colId xmlns:a16="http://schemas.microsoft.com/office/drawing/2014/main" val="20001"/>
                        </a:ext>
                      </a:extLst>
                    </a:gridCol>
                  </a:tblGrid>
                  <a:tr h="423939">
                    <a:tc>
                      <a:txBody>
                        <a:bodyPr/>
                        <a:lstStyle/>
                        <a:p>
                          <a:pPr algn="ctr"/>
                          <a:r>
                            <a:rPr lang="en-US" dirty="0"/>
                            <a:t>Text</a:t>
                          </a:r>
                        </a:p>
                      </a:txBody>
                      <a:tcPr anchor="ctr"/>
                    </a:tc>
                    <a:tc>
                      <a:txBody>
                        <a:bodyPr/>
                        <a:lstStyle/>
                        <a:p>
                          <a:pPr algn="ctr"/>
                          <a:r>
                            <a:rPr lang="en-US" dirty="0"/>
                            <a:t>This is a sentence</a:t>
                          </a:r>
                        </a:p>
                      </a:txBody>
                      <a:tcPr anchor="ctr"/>
                    </a:tc>
                    <a:extLst>
                      <a:ext uri="{0D108BD9-81ED-4DB2-BD59-A6C34878D82A}">
                        <a16:rowId xmlns:a16="http://schemas.microsoft.com/office/drawing/2014/main" val="10000"/>
                      </a:ext>
                    </a:extLst>
                  </a:tr>
                  <a:tr h="1731172">
                    <a:tc>
                      <a:txBody>
                        <a:bodyPr/>
                        <a:lstStyle/>
                        <a:p>
                          <a:pPr algn="ctr"/>
                          <a:r>
                            <a:rPr lang="en-US" dirty="0"/>
                            <a:t>Sequence</a:t>
                          </a:r>
                          <a:r>
                            <a:rPr lang="en-US" baseline="0" dirty="0"/>
                            <a:t> of tokens</a:t>
                          </a: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1"/>
                      </a:ext>
                    </a:extLst>
                  </a:tr>
                  <a:tr h="827599">
                    <a:tc>
                      <a:txBody>
                        <a:bodyPr/>
                        <a:lstStyle/>
                        <a:p>
                          <a:pPr algn="ctr"/>
                          <a:r>
                            <a:rPr lang="en-US" dirty="0"/>
                            <a:t>Statistical Language</a:t>
                          </a:r>
                          <a:r>
                            <a:rPr lang="en-US" baseline="0" dirty="0"/>
                            <a:t> Model</a:t>
                          </a: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a:rPr>
                                  <m:t>𝑃</m:t>
                                </m:r>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𝑛</m:t>
                                    </m:r>
                                  </m:sub>
                                </m:sSub>
                                <m:r>
                                  <a:rPr lang="en-US" b="0" i="1" smtClean="0">
                                    <a:latin typeface="Cambria Math"/>
                                  </a:rPr>
                                  <m:t>)</m:t>
                                </m:r>
                              </m:oMath>
                            </m:oMathPara>
                          </a14:m>
                          <a:endParaRPr lang="en-US" dirty="0"/>
                        </a:p>
                      </a:txBody>
                      <a:tcPr anchor="ctr"/>
                    </a:tc>
                    <a:extLst>
                      <a:ext uri="{0D108BD9-81ED-4DB2-BD59-A6C34878D82A}">
                        <a16:rowId xmlns:a16="http://schemas.microsoft.com/office/drawing/2014/main" val="10002"/>
                      </a:ext>
                    </a:extLst>
                  </a:tr>
                  <a:tr h="827599">
                    <a:tc>
                      <a:txBody>
                        <a:bodyPr/>
                        <a:lstStyle/>
                        <a:p>
                          <a:pPr algn="ctr"/>
                          <a:r>
                            <a:rPr lang="en-US" dirty="0"/>
                            <a:t>Unigram model</a:t>
                          </a:r>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2</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3</m:t>
                                        </m:r>
                                      </m:sub>
                                    </m:sSub>
                                    <m:r>
                                      <a:rPr lang="en-US" b="0" i="1" smtClean="0">
                                        <a:latin typeface="Cambria Math"/>
                                      </a:rPr>
                                      <m:t>,..,</m:t>
                                    </m:r>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𝑛</m:t>
                                        </m:r>
                                      </m:sub>
                                    </m:sSub>
                                  </m:e>
                                </m:d>
                                <m:r>
                                  <a:rPr lang="en-US" b="0" i="1" smtClean="0">
                                    <a:latin typeface="Cambria Math"/>
                                  </a:rPr>
                                  <m:t>=</m:t>
                                </m:r>
                                <m:r>
                                  <a:rPr lang="en-US" b="0" i="1" smtClean="0">
                                    <a:latin typeface="Cambria Math"/>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panose="02040503050406030204" pitchFamily="18" charset="0"/>
                                        <a:ea typeface="Cambria Math"/>
                                      </a:rPr>
                                    </m:ctrlPr>
                                  </m:dPr>
                                  <m:e>
                                    <m:sSub>
                                      <m:sSubPr>
                                        <m:ctrlPr>
                                          <a:rPr lang="en-US" b="0" i="1" smtClean="0">
                                            <a:latin typeface="Cambria Math" panose="02040503050406030204" pitchFamily="18" charset="0"/>
                                            <a:ea typeface="Cambria Math"/>
                                          </a:rPr>
                                        </m:ctrlPr>
                                      </m:sSubPr>
                                      <m:e>
                                        <m:r>
                                          <a:rPr lang="en-US" b="0" i="1" smtClean="0">
                                            <a:latin typeface="Cambria Math"/>
                                            <a:ea typeface="Cambria Math"/>
                                          </a:rPr>
                                          <m:t>𝑡</m:t>
                                        </m:r>
                                      </m:e>
                                      <m:sub>
                                        <m:r>
                                          <a:rPr lang="en-US" b="0" i="1" smtClean="0">
                                            <a:latin typeface="Cambria Math"/>
                                            <a:ea typeface="Cambria Math"/>
                                          </a:rPr>
                                          <m:t>2</m:t>
                                        </m:r>
                                      </m:sub>
                                    </m:sSub>
                                  </m:e>
                                </m:d>
                                <m:r>
                                  <a:rPr lang="en-US" b="0" i="1" smtClean="0">
                                    <a:latin typeface="Cambria Math"/>
                                    <a:ea typeface="Cambria Math"/>
                                  </a:rPr>
                                  <m:t>×</m:t>
                                </m:r>
                                <m:r>
                                  <a:rPr lang="en-US" b="0" i="1" smtClean="0">
                                    <a:latin typeface="Cambria Math"/>
                                    <a:ea typeface="Cambria Math"/>
                                  </a:rPr>
                                  <m:t>𝑃</m:t>
                                </m:r>
                                <m:d>
                                  <m:dPr>
                                    <m:ctrlPr>
                                      <a:rPr lang="en-US" b="0" i="1" smtClean="0">
                                        <a:latin typeface="Cambria Math" panose="02040503050406030204" pitchFamily="18" charset="0"/>
                                        <a:ea typeface="Cambria Math"/>
                                      </a:rPr>
                                    </m:ctrlPr>
                                  </m:dPr>
                                  <m:e>
                                    <m:sSub>
                                      <m:sSubPr>
                                        <m:ctrlPr>
                                          <a:rPr lang="en-US" b="0" i="1" smtClean="0">
                                            <a:latin typeface="Cambria Math" panose="02040503050406030204" pitchFamily="18" charset="0"/>
                                            <a:ea typeface="Cambria Math"/>
                                          </a:rPr>
                                        </m:ctrlPr>
                                      </m:sSubPr>
                                      <m:e>
                                        <m:r>
                                          <a:rPr lang="en-US" b="0" i="1" smtClean="0">
                                            <a:latin typeface="Cambria Math"/>
                                            <a:ea typeface="Cambria Math"/>
                                          </a:rPr>
                                          <m:t>𝑡</m:t>
                                        </m:r>
                                      </m:e>
                                      <m:sub>
                                        <m:r>
                                          <a:rPr lang="en-US" b="0" i="1" smtClean="0">
                                            <a:latin typeface="Cambria Math"/>
                                            <a:ea typeface="Cambria Math"/>
                                          </a:rPr>
                                          <m:t>3</m:t>
                                        </m:r>
                                      </m:sub>
                                    </m:sSub>
                                  </m:e>
                                </m:d>
                                <m:r>
                                  <a:rPr lang="en-US" b="0" i="1" smtClean="0">
                                    <a:latin typeface="Cambria Math"/>
                                    <a:ea typeface="Cambria Math"/>
                                  </a:rPr>
                                  <m:t>×…×</m:t>
                                </m:r>
                                <m:r>
                                  <a:rPr lang="en-US" b="0" i="1" smtClean="0">
                                    <a:latin typeface="Cambria Math"/>
                                    <a:ea typeface="Cambria Math"/>
                                  </a:rPr>
                                  <m:t>𝑃</m:t>
                                </m:r>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𝑡</m:t>
                                    </m:r>
                                  </m:e>
                                  <m:sub>
                                    <m:r>
                                      <a:rPr lang="en-US" b="0" i="1" smtClean="0">
                                        <a:latin typeface="Cambria Math"/>
                                        <a:ea typeface="Cambria Math"/>
                                      </a:rPr>
                                      <m:t>𝑛</m:t>
                                    </m:r>
                                  </m:sub>
                                </m:sSub>
                                <m:r>
                                  <a:rPr lang="en-US" b="0" i="1" smtClean="0">
                                    <a:latin typeface="Cambria Math"/>
                                    <a:ea typeface="Cambria Math"/>
                                  </a:rPr>
                                  <m:t>)</m:t>
                                </m:r>
                              </m:oMath>
                            </m:oMathPara>
                          </a14:m>
                          <a:endParaRPr lang="en-US" dirty="0"/>
                        </a:p>
                        <a:p>
                          <a:pPr algn="ctr"/>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431069980"/>
                  </p:ext>
                </p:extLst>
              </p:nvPr>
            </p:nvGraphicFramePr>
            <p:xfrm>
              <a:off x="657851" y="1099042"/>
              <a:ext cx="7948473" cy="3810309"/>
            </p:xfrm>
            <a:graphic>
              <a:graphicData uri="http://schemas.openxmlformats.org/drawingml/2006/table">
                <a:tbl>
                  <a:tblPr firstRow="1" bandRow="1">
                    <a:tableStyleId>{7D9A748A-5EDF-47A2-A65E-5F4390420DF3}</a:tableStyleId>
                  </a:tblPr>
                  <a:tblGrid>
                    <a:gridCol w="2382175"/>
                    <a:gridCol w="5566298"/>
                  </a:tblGrid>
                  <a:tr h="423939">
                    <a:tc>
                      <a:txBody>
                        <a:bodyPr/>
                        <a:lstStyle/>
                        <a:p>
                          <a:pPr algn="ctr"/>
                          <a:r>
                            <a:rPr lang="en-US" dirty="0" smtClean="0"/>
                            <a:t>Text</a:t>
                          </a:r>
                          <a:endParaRPr lang="en-US" dirty="0"/>
                        </a:p>
                      </a:txBody>
                      <a:tcPr anchor="ctr"/>
                    </a:tc>
                    <a:tc>
                      <a:txBody>
                        <a:bodyPr/>
                        <a:lstStyle/>
                        <a:p>
                          <a:pPr algn="ctr"/>
                          <a:r>
                            <a:rPr lang="en-US" dirty="0" smtClean="0"/>
                            <a:t>This is a sentence</a:t>
                          </a:r>
                          <a:endParaRPr lang="en-US" dirty="0"/>
                        </a:p>
                      </a:txBody>
                      <a:tcPr anchor="ctr"/>
                    </a:tc>
                  </a:tr>
                  <a:tr h="1731172">
                    <a:tc>
                      <a:txBody>
                        <a:bodyPr/>
                        <a:lstStyle/>
                        <a:p>
                          <a:pPr algn="ctr"/>
                          <a:r>
                            <a:rPr lang="en-US" dirty="0" smtClean="0"/>
                            <a:t>Sequence</a:t>
                          </a:r>
                          <a:r>
                            <a:rPr lang="en-US" baseline="0" dirty="0" smtClean="0"/>
                            <a:t> of tokens</a:t>
                          </a:r>
                          <a:endParaRPr lang="en-US" dirty="0"/>
                        </a:p>
                      </a:txBody>
                      <a:tcPr anchor="ctr"/>
                    </a:tc>
                    <a:tc>
                      <a:txBody>
                        <a:bodyPr/>
                        <a:lstStyle/>
                        <a:p>
                          <a:pPr algn="ctr"/>
                          <a:endParaRPr lang="en-US" dirty="0"/>
                        </a:p>
                      </a:txBody>
                      <a:tcPr anchor="ctr"/>
                    </a:tc>
                  </a:tr>
                  <a:tr h="827599">
                    <a:tc>
                      <a:txBody>
                        <a:bodyPr/>
                        <a:lstStyle/>
                        <a:p>
                          <a:pPr algn="ctr"/>
                          <a:r>
                            <a:rPr lang="en-US" dirty="0" smtClean="0"/>
                            <a:t>Statistical Language</a:t>
                          </a:r>
                          <a:r>
                            <a:rPr lang="en-US" baseline="0" dirty="0" smtClean="0"/>
                            <a:t> Model</a:t>
                          </a:r>
                          <a:endParaRPr lang="en-US" dirty="0"/>
                        </a:p>
                      </a:txBody>
                      <a:tcPr anchor="ctr"/>
                    </a:tc>
                    <a:tc>
                      <a:txBody>
                        <a:bodyPr/>
                        <a:lstStyle/>
                        <a:p>
                          <a:endParaRPr lang="en-US"/>
                        </a:p>
                      </a:txBody>
                      <a:tcPr anchor="ctr">
                        <a:blipFill rotWithShape="1">
                          <a:blip r:embed="rId3"/>
                          <a:stretch>
                            <a:fillRect l="-42935" t="-262222" b="-101481"/>
                          </a:stretch>
                        </a:blipFill>
                      </a:tcPr>
                    </a:tc>
                  </a:tr>
                  <a:tr h="827599">
                    <a:tc>
                      <a:txBody>
                        <a:bodyPr/>
                        <a:lstStyle/>
                        <a:p>
                          <a:pPr algn="ctr"/>
                          <a:r>
                            <a:rPr lang="en-US" dirty="0" smtClean="0"/>
                            <a:t>Unigram model</a:t>
                          </a:r>
                          <a:endParaRPr lang="en-US" dirty="0"/>
                        </a:p>
                      </a:txBody>
                      <a:tcPr anchor="ctr"/>
                    </a:tc>
                    <a:tc>
                      <a:txBody>
                        <a:bodyPr/>
                        <a:lstStyle/>
                        <a:p>
                          <a:endParaRPr lang="en-US"/>
                        </a:p>
                      </a:txBody>
                      <a:tcPr anchor="ctr">
                        <a:blipFill rotWithShape="1">
                          <a:blip r:embed="rId3"/>
                          <a:stretch>
                            <a:fillRect l="-42935" t="-359559" b="-735"/>
                          </a:stretch>
                        </a:blipFill>
                      </a:tcPr>
                    </a:tc>
                  </a:tr>
                </a:tbl>
              </a:graphicData>
            </a:graphic>
          </p:graphicFrame>
        </mc:Fallback>
      </mc:AlternateContent>
      <p:sp>
        <p:nvSpPr>
          <p:cNvPr id="10" name="Google Shape;620;p57"/>
          <p:cNvSpPr txBox="1">
            <a:spLocks/>
          </p:cNvSpPr>
          <p:nvPr/>
        </p:nvSpPr>
        <p:spPr>
          <a:xfrm>
            <a:off x="4266147"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This</a:t>
            </a:r>
          </a:p>
        </p:txBody>
      </p:sp>
      <p:sp>
        <p:nvSpPr>
          <p:cNvPr id="11" name="Google Shape;620;p57"/>
          <p:cNvSpPr txBox="1">
            <a:spLocks/>
          </p:cNvSpPr>
          <p:nvPr/>
        </p:nvSpPr>
        <p:spPr>
          <a:xfrm>
            <a:off x="5002994"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is</a:t>
            </a:r>
          </a:p>
        </p:txBody>
      </p:sp>
      <p:sp>
        <p:nvSpPr>
          <p:cNvPr id="12" name="Google Shape;620;p57"/>
          <p:cNvSpPr txBox="1">
            <a:spLocks/>
          </p:cNvSpPr>
          <p:nvPr/>
        </p:nvSpPr>
        <p:spPr>
          <a:xfrm>
            <a:off x="5757596" y="160797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a:t>
            </a:r>
          </a:p>
        </p:txBody>
      </p:sp>
      <p:sp>
        <p:nvSpPr>
          <p:cNvPr id="13" name="Google Shape;620;p57"/>
          <p:cNvSpPr txBox="1">
            <a:spLocks/>
          </p:cNvSpPr>
          <p:nvPr/>
        </p:nvSpPr>
        <p:spPr>
          <a:xfrm>
            <a:off x="6476687" y="1607979"/>
            <a:ext cx="1539849"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sentence</a:t>
            </a:r>
          </a:p>
        </p:txBody>
      </p:sp>
      <mc:AlternateContent xmlns:mc="http://schemas.openxmlformats.org/markup-compatibility/2006" xmlns:a14="http://schemas.microsoft.com/office/drawing/2010/main">
        <mc:Choice Requires="a14">
          <p:sp>
            <p:nvSpPr>
              <p:cNvPr id="14" name="Google Shape;620;p57"/>
              <p:cNvSpPr txBox="1">
                <a:spLocks/>
              </p:cNvSpPr>
              <p:nvPr/>
            </p:nvSpPr>
            <p:spPr>
              <a:xfrm>
                <a:off x="4399463" y="2839218"/>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1</m:t>
                          </m:r>
                        </m:sub>
                      </m:sSub>
                    </m:oMath>
                  </m:oMathPara>
                </a14:m>
                <a:endParaRPr lang="en-US" dirty="0"/>
              </a:p>
            </p:txBody>
          </p:sp>
        </mc:Choice>
        <mc:Fallback xmlns="">
          <p:sp>
            <p:nvSpPr>
              <p:cNvPr id="14" name="Google Shape;620;p57"/>
              <p:cNvSpPr txBox="1">
                <a:spLocks noRot="1" noChangeAspect="1" noMove="1" noResize="1" noEditPoints="1" noAdjustHandles="1" noChangeArrowheads="1" noChangeShapeType="1" noTextEdit="1"/>
              </p:cNvSpPr>
              <p:nvPr/>
            </p:nvSpPr>
            <p:spPr>
              <a:xfrm>
                <a:off x="4399463" y="2839218"/>
                <a:ext cx="303846" cy="332352"/>
              </a:xfrm>
              <a:prstGeom prst="rect">
                <a:avLst/>
              </a:prstGeom>
              <a:blipFill rotWithShape="1">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620;p57"/>
              <p:cNvSpPr txBox="1">
                <a:spLocks/>
              </p:cNvSpPr>
              <p:nvPr/>
            </p:nvSpPr>
            <p:spPr>
              <a:xfrm>
                <a:off x="479895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2</m:t>
                          </m:r>
                        </m:sub>
                      </m:sSub>
                    </m:oMath>
                  </m:oMathPara>
                </a14:m>
                <a:endParaRPr lang="en-US" dirty="0"/>
              </a:p>
            </p:txBody>
          </p:sp>
        </mc:Choice>
        <mc:Fallback xmlns="">
          <p:sp>
            <p:nvSpPr>
              <p:cNvPr id="15" name="Google Shape;620;p57"/>
              <p:cNvSpPr txBox="1">
                <a:spLocks noRot="1" noChangeAspect="1" noMove="1" noResize="1" noEditPoints="1" noAdjustHandles="1" noChangeArrowheads="1" noChangeShapeType="1" noTextEdit="1"/>
              </p:cNvSpPr>
              <p:nvPr/>
            </p:nvSpPr>
            <p:spPr>
              <a:xfrm>
                <a:off x="4798958" y="2840339"/>
                <a:ext cx="303846" cy="332352"/>
              </a:xfrm>
              <a:prstGeom prst="rect">
                <a:avLst/>
              </a:prstGeom>
              <a:blipFill rotWithShape="1">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Google Shape;620;p57"/>
              <p:cNvSpPr txBox="1">
                <a:spLocks/>
              </p:cNvSpPr>
              <p:nvPr/>
            </p:nvSpPr>
            <p:spPr>
              <a:xfrm>
                <a:off x="5210190"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3</m:t>
                          </m:r>
                        </m:sub>
                      </m:sSub>
                    </m:oMath>
                  </m:oMathPara>
                </a14:m>
                <a:endParaRPr lang="en-US" dirty="0"/>
              </a:p>
            </p:txBody>
          </p:sp>
        </mc:Choice>
        <mc:Fallback xmlns="">
          <p:sp>
            <p:nvSpPr>
              <p:cNvPr id="16" name="Google Shape;620;p57"/>
              <p:cNvSpPr txBox="1">
                <a:spLocks noRot="1" noChangeAspect="1" noMove="1" noResize="1" noEditPoints="1" noAdjustHandles="1" noChangeArrowheads="1" noChangeShapeType="1" noTextEdit="1"/>
              </p:cNvSpPr>
              <p:nvPr/>
            </p:nvSpPr>
            <p:spPr>
              <a:xfrm>
                <a:off x="5210190" y="2840339"/>
                <a:ext cx="303846" cy="332352"/>
              </a:xfrm>
              <a:prstGeom prst="rect">
                <a:avLst/>
              </a:prstGeom>
              <a:blipFill rotWithShape="1">
                <a:blip r:embed="rId6"/>
                <a:stretch>
                  <a:fillRect l="-2000"/>
                </a:stretch>
              </a:blipFill>
              <a:ln>
                <a:noFill/>
              </a:ln>
            </p:spPr>
            <p:txBody>
              <a:bodyPr/>
              <a:lstStyle/>
              <a:p>
                <a:r>
                  <a:rPr lang="en-US">
                    <a:noFill/>
                  </a:rPr>
                  <a:t> </a:t>
                </a:r>
              </a:p>
            </p:txBody>
          </p:sp>
        </mc:Fallback>
      </mc:AlternateContent>
      <p:sp>
        <p:nvSpPr>
          <p:cNvPr id="17" name="Google Shape;620;p57"/>
          <p:cNvSpPr txBox="1">
            <a:spLocks/>
          </p:cNvSpPr>
          <p:nvPr/>
        </p:nvSpPr>
        <p:spPr>
          <a:xfrm>
            <a:off x="4418070" y="2052984"/>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a:t>
            </a:r>
          </a:p>
        </p:txBody>
      </p:sp>
      <p:sp>
        <p:nvSpPr>
          <p:cNvPr id="18" name="Google Shape;620;p57"/>
          <p:cNvSpPr txBox="1">
            <a:spLocks/>
          </p:cNvSpPr>
          <p:nvPr/>
        </p:nvSpPr>
        <p:spPr>
          <a:xfrm>
            <a:off x="4827444" y="2052984"/>
            <a:ext cx="40651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_i</a:t>
            </a:r>
          </a:p>
        </p:txBody>
      </p:sp>
      <mc:AlternateContent xmlns:mc="http://schemas.openxmlformats.org/markup-compatibility/2006" xmlns:a14="http://schemas.microsoft.com/office/drawing/2010/main">
        <mc:Choice Requires="a14">
          <p:sp>
            <p:nvSpPr>
              <p:cNvPr id="19" name="Google Shape;620;p57"/>
              <p:cNvSpPr txBox="1">
                <a:spLocks/>
              </p:cNvSpPr>
              <p:nvPr/>
            </p:nvSpPr>
            <p:spPr>
              <a:xfrm>
                <a:off x="6560748" y="2840339"/>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a:rPr>
                            <m:t>𝑡</m:t>
                          </m:r>
                        </m:e>
                        <m:sub>
                          <m:r>
                            <a:rPr lang="en-US" b="0" i="1" smtClean="0">
                              <a:latin typeface="Cambria Math"/>
                            </a:rPr>
                            <m:t>𝑛</m:t>
                          </m:r>
                        </m:sub>
                      </m:sSub>
                    </m:oMath>
                  </m:oMathPara>
                </a14:m>
                <a:endParaRPr lang="en-US" dirty="0"/>
              </a:p>
            </p:txBody>
          </p:sp>
        </mc:Choice>
        <mc:Fallback xmlns="">
          <p:sp>
            <p:nvSpPr>
              <p:cNvPr id="19" name="Google Shape;620;p57"/>
              <p:cNvSpPr txBox="1">
                <a:spLocks noRot="1" noChangeAspect="1" noMove="1" noResize="1" noEditPoints="1" noAdjustHandles="1" noChangeArrowheads="1" noChangeShapeType="1" noTextEdit="1"/>
              </p:cNvSpPr>
              <p:nvPr/>
            </p:nvSpPr>
            <p:spPr>
              <a:xfrm>
                <a:off x="6560748" y="2840339"/>
                <a:ext cx="303846" cy="332352"/>
              </a:xfrm>
              <a:prstGeom prst="rect">
                <a:avLst/>
              </a:prstGeom>
              <a:blipFill rotWithShape="1">
                <a:blip r:embed="rId7"/>
                <a:stretch>
                  <a:fillRect l="-2000"/>
                </a:stretch>
              </a:blipFill>
              <a:ln>
                <a:noFill/>
              </a:ln>
            </p:spPr>
            <p:txBody>
              <a:bodyPr/>
              <a:lstStyle/>
              <a:p>
                <a:r>
                  <a:rPr lang="en-US">
                    <a:noFill/>
                  </a:rPr>
                  <a:t> </a:t>
                </a:r>
              </a:p>
            </p:txBody>
          </p:sp>
        </mc:Fallback>
      </mc:AlternateContent>
      <p:sp>
        <p:nvSpPr>
          <p:cNvPr id="22" name="Google Shape;620;p57"/>
          <p:cNvSpPr txBox="1">
            <a:spLocks/>
          </p:cNvSpPr>
          <p:nvPr/>
        </p:nvSpPr>
        <p:spPr>
          <a:xfrm>
            <a:off x="5757596" y="2052984"/>
            <a:ext cx="39949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_a</a:t>
            </a:r>
          </a:p>
        </p:txBody>
      </p:sp>
      <p:sp>
        <p:nvSpPr>
          <p:cNvPr id="23" name="Google Shape;620;p57"/>
          <p:cNvSpPr txBox="1">
            <a:spLocks/>
          </p:cNvSpPr>
          <p:nvPr/>
        </p:nvSpPr>
        <p:spPr>
          <a:xfrm>
            <a:off x="6262620" y="2052984"/>
            <a:ext cx="411232"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_s</a:t>
            </a:r>
          </a:p>
        </p:txBody>
      </p:sp>
      <p:sp>
        <p:nvSpPr>
          <p:cNvPr id="24" name="Google Shape;620;p57"/>
          <p:cNvSpPr txBox="1">
            <a:spLocks/>
          </p:cNvSpPr>
          <p:nvPr/>
        </p:nvSpPr>
        <p:spPr>
          <a:xfrm>
            <a:off x="677208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5" name="Google Shape;620;p57"/>
          <p:cNvSpPr txBox="1">
            <a:spLocks/>
          </p:cNvSpPr>
          <p:nvPr/>
        </p:nvSpPr>
        <p:spPr>
          <a:xfrm>
            <a:off x="717859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6" name="Google Shape;620;p57"/>
          <p:cNvSpPr txBox="1">
            <a:spLocks/>
          </p:cNvSpPr>
          <p:nvPr/>
        </p:nvSpPr>
        <p:spPr>
          <a:xfrm>
            <a:off x="7587972"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t</a:t>
            </a:r>
          </a:p>
        </p:txBody>
      </p:sp>
      <p:sp>
        <p:nvSpPr>
          <p:cNvPr id="27" name="Google Shape;620;p57"/>
          <p:cNvSpPr txBox="1">
            <a:spLocks/>
          </p:cNvSpPr>
          <p:nvPr/>
        </p:nvSpPr>
        <p:spPr>
          <a:xfrm>
            <a:off x="7994487" y="2054105"/>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28" name="Google Shape;620;p57"/>
          <p:cNvSpPr txBox="1">
            <a:spLocks/>
          </p:cNvSpPr>
          <p:nvPr/>
        </p:nvSpPr>
        <p:spPr>
          <a:xfrm>
            <a:off x="717859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n</a:t>
            </a:r>
          </a:p>
        </p:txBody>
      </p:sp>
      <p:sp>
        <p:nvSpPr>
          <p:cNvPr id="29" name="Google Shape;620;p57"/>
          <p:cNvSpPr txBox="1">
            <a:spLocks/>
          </p:cNvSpPr>
          <p:nvPr/>
        </p:nvSpPr>
        <p:spPr>
          <a:xfrm>
            <a:off x="7587972"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c</a:t>
            </a:r>
          </a:p>
        </p:txBody>
      </p:sp>
      <p:sp>
        <p:nvSpPr>
          <p:cNvPr id="30" name="Google Shape;620;p57"/>
          <p:cNvSpPr txBox="1">
            <a:spLocks/>
          </p:cNvSpPr>
          <p:nvPr/>
        </p:nvSpPr>
        <p:spPr>
          <a:xfrm>
            <a:off x="7994487" y="2506866"/>
            <a:ext cx="303846"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e</a:t>
            </a:r>
          </a:p>
        </p:txBody>
      </p:sp>
      <p:sp>
        <p:nvSpPr>
          <p:cNvPr id="36" name="Google Shape;620;p57"/>
          <p:cNvSpPr txBox="1">
            <a:spLocks/>
          </p:cNvSpPr>
          <p:nvPr/>
        </p:nvSpPr>
        <p:spPr>
          <a:xfrm>
            <a:off x="5610686" y="2839218"/>
            <a:ext cx="857549"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a:t>
            </a:r>
          </a:p>
        </p:txBody>
      </p:sp>
    </p:spTree>
    <p:extLst>
      <p:ext uri="{BB962C8B-B14F-4D97-AF65-F5344CB8AC3E}">
        <p14:creationId xmlns:p14="http://schemas.microsoft.com/office/powerpoint/2010/main" val="1416175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2291400"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2291399"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2291397"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798782" y="127915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2291400"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2291400"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1545676" y="17398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1545675" y="217731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1545673" y="262068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1545676" y="304732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1545676" y="349120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40" name="Google Shape;620;p57"/>
          <p:cNvSpPr txBox="1">
            <a:spLocks/>
          </p:cNvSpPr>
          <p:nvPr/>
        </p:nvSpPr>
        <p:spPr>
          <a:xfrm>
            <a:off x="6777936"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6777935"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6777933"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6206720" y="127915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6777936"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6777936"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4780276"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4780275"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4780273"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4780276"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4780276"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478027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6777932"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5507463"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5507462"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5507460"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5507463"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5507463"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5507459"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7504939"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7504938"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7504936"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7504939"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7504939"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7504935"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4780271"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5507458"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Tree>
    <p:extLst>
      <p:ext uri="{BB962C8B-B14F-4D97-AF65-F5344CB8AC3E}">
        <p14:creationId xmlns:p14="http://schemas.microsoft.com/office/powerpoint/2010/main" val="2181071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val="20000"/>
                        </a:ext>
                      </a:extLst>
                    </a:gridCol>
                    <a:gridCol w="2831086">
                      <a:extLst>
                        <a:ext uri="{9D8B030D-6E8A-4147-A177-3AD203B41FA5}">
                          <a16:colId xmlns:a16="http://schemas.microsoft.com/office/drawing/2014/main"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a16="http://schemas.microsoft.com/office/drawing/2014/main"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tc>
                    <a:extLst>
                      <a:ext uri="{0D108BD9-81ED-4DB2-BD59-A6C34878D82A}">
                        <a16:rowId xmlns:a16="http://schemas.microsoft.com/office/drawing/2014/main"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064644255"/>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3234651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panose="02040503050406030204" pitchFamily="18" charset="0"/>
                                  <a:ea typeface="Cambria Math"/>
                                </a:rPr>
                              </m:ctrlPr>
                            </m:dPr>
                            <m:e>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r>
                                    <m:rPr>
                                      <m:sty m:val="p"/>
                                    </m:rPr>
                                    <a:rPr lang="en-US" b="0" i="0" smtClean="0">
                                      <a:latin typeface="Cambria Math"/>
                                      <a:ea typeface="Cambria Math"/>
                                    </a:rPr>
                                    <m:t>log</m:t>
                                  </m:r>
                                </m:fName>
                                <m:e>
                                  <m:d>
                                    <m:dPr>
                                      <m:ctrlPr>
                                        <a:rPr lang="en-US" b="0" i="1" smtClean="0">
                                          <a:latin typeface="Cambria Math" panose="02040503050406030204" pitchFamily="18" charset="0"/>
                                          <a:ea typeface="Cambria Math"/>
                                        </a:rPr>
                                      </m:ctrlPr>
                                    </m:dPr>
                                    <m:e>
                                      <m:r>
                                        <a:rPr lang="en-US" b="0" i="1" smtClean="0">
                                          <a:latin typeface="Cambria Math"/>
                                          <a:ea typeface="Cambria Math"/>
                                        </a:rPr>
                                        <m:t>𝑃</m:t>
                                      </m:r>
                                      <m:d>
                                        <m:dPr>
                                          <m:ctrlPr>
                                            <a:rPr lang="en-US" b="0" i="1" smtClean="0">
                                              <a:latin typeface="Cambria Math" panose="02040503050406030204" pitchFamily="18" charset="0"/>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501049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0" name="Google Shape;620;p57"/>
          <p:cNvSpPr txBox="1">
            <a:spLocks/>
          </p:cNvSpPr>
          <p:nvPr/>
        </p:nvSpPr>
        <p:spPr>
          <a:xfrm>
            <a:off x="2303591" y="1742821"/>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effectLst>
                  <a:outerShdw blurRad="38100" dist="38100" dir="2700000" algn="tl">
                    <a:srgbClr val="000000">
                      <a:alpha val="43137"/>
                    </a:srgbClr>
                  </a:outerShdw>
                </a:effectLst>
              </a:rPr>
              <a:t>ug</a:t>
            </a:r>
            <a:endParaRPr lang="en-US" dirty="0">
              <a:effectLst>
                <a:outerShdw blurRad="38100" dist="38100" dir="2700000" algn="tl">
                  <a:srgbClr val="000000">
                    <a:alpha val="43137"/>
                  </a:srgbClr>
                </a:outerShdw>
              </a:effectLst>
            </a:endParaRPr>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36/180</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59" name="Google Shape;620;p57"/>
          <p:cNvSpPr txBox="1">
            <a:spLocks/>
          </p:cNvSpPr>
          <p:nvPr/>
        </p:nvSpPr>
        <p:spPr>
          <a:xfrm>
            <a:off x="3030594" y="1742821"/>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effectLst>
                  <a:outerShdw blurRad="38100" dist="38100" dir="2700000" algn="tl">
                    <a:srgbClr val="000000">
                      <a:alpha val="43137"/>
                    </a:srgbClr>
                  </a:outerShdw>
                </a:effectLst>
              </a:rPr>
              <a:t>36/180</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12/180</a:t>
            </a:r>
          </a:p>
        </p:txBody>
      </p:sp>
      <p:sp>
        <p:nvSpPr>
          <p:cNvPr id="61" name="Google Shape;620;p57"/>
          <p:cNvSpPr txBox="1">
            <a:spLocks/>
          </p:cNvSpPr>
          <p:nvPr/>
        </p:nvSpPr>
        <p:spPr>
          <a:xfrm>
            <a:off x="3030591"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10/180</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4/180</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5/180</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val="20000"/>
                        </a:ext>
                      </a:extLst>
                    </a:gridCol>
                    <a:gridCol w="2831086">
                      <a:extLst>
                        <a:ext uri="{9D8B030D-6E8A-4147-A177-3AD203B41FA5}">
                          <a16:colId xmlns:a16="http://schemas.microsoft.com/office/drawing/2014/main"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=2.22</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val="10000"/>
                      </a:ext>
                    </a:extLst>
                  </a:tr>
                  <a:tr h="655984">
                    <a:tc>
                      <a:txBody>
                        <a:bodyPr/>
                        <a:lstStyle/>
                        <a:p>
                          <a:pPr algn="ctr"/>
                          <a:endParaRPr lang="en-US" dirty="0"/>
                        </a:p>
                      </a:txBody>
                      <a:tcPr anchor="ct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180</m:t>
                                    </m:r>
                                  </m:den>
                                </m:f>
                                <m:r>
                                  <a:rPr lang="en-US" b="0" i="1" smtClean="0">
                                    <a:latin typeface="Cambria Math"/>
                                    <a:ea typeface="Cambria Math"/>
                                  </a:rPr>
                                  <m:t>=1.11</m:t>
                                </m:r>
                                <m:r>
                                  <a:rPr lang="en-US" b="0" i="1" smtClean="0">
                                    <a:latin typeface="Cambria Math"/>
                                    <a:ea typeface="Cambria Math"/>
                                  </a:rPr>
                                  <m:t>𝑒</m:t>
                                </m:r>
                                <m:r>
                                  <a:rPr lang="en-US" b="0" i="1" smtClean="0">
                                    <a:latin typeface="Cambria Math"/>
                                    <a:ea typeface="Cambria Math"/>
                                  </a:rPr>
                                  <m:t>−02</m:t>
                                </m:r>
                              </m:oMath>
                            </m:oMathPara>
                          </a14:m>
                          <a:endParaRPr lang="en-US" dirty="0"/>
                        </a:p>
                      </a:txBody>
                      <a:tcPr anchor="ctr">
                        <a:solidFill>
                          <a:schemeClr val="bg2"/>
                        </a:solidFill>
                      </a:tcPr>
                    </a:tc>
                    <a:extLst>
                      <a:ext uri="{0D108BD9-81ED-4DB2-BD59-A6C34878D82A}">
                        <a16:rowId xmlns:a16="http://schemas.microsoft.com/office/drawing/2014/main"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180</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a16="http://schemas.microsoft.com/office/drawing/2014/main"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5151739"/>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solidFill>
                          <a:schemeClr val="bg2"/>
                        </a:solid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441871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1.11e-02</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1.33e-03</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4.44e-03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5.56e-03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panose="02040503050406030204" pitchFamily="18" charset="0"/>
                                  <a:ea typeface="Cambria Math"/>
                                </a:rPr>
                              </m:ctrlPr>
                            </m:dPr>
                            <m:e>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r>
                                    <m:rPr>
                                      <m:sty m:val="p"/>
                                    </m:rPr>
                                    <a:rPr lang="en-US" b="0" i="0" smtClean="0">
                                      <a:latin typeface="Cambria Math"/>
                                      <a:ea typeface="Cambria Math"/>
                                    </a:rPr>
                                    <m:t>log</m:t>
                                  </m:r>
                                </m:fName>
                                <m:e>
                                  <m:d>
                                    <m:dPr>
                                      <m:ctrlPr>
                                        <a:rPr lang="en-US" b="0" i="1" smtClean="0">
                                          <a:latin typeface="Cambria Math" panose="02040503050406030204" pitchFamily="18" charset="0"/>
                                          <a:ea typeface="Cambria Math"/>
                                        </a:rPr>
                                      </m:ctrlPr>
                                    </m:dPr>
                                    <m:e>
                                      <m:r>
                                        <a:rPr lang="en-US" b="0" i="1" smtClean="0">
                                          <a:latin typeface="Cambria Math"/>
                                          <a:ea typeface="Cambria Math"/>
                                        </a:rPr>
                                        <m:t>𝑃</m:t>
                                      </m:r>
                                      <m:d>
                                        <m:dPr>
                                          <m:ctrlPr>
                                            <a:rPr lang="en-US" b="0" i="1" smtClean="0">
                                              <a:latin typeface="Cambria Math" panose="02040503050406030204" pitchFamily="18" charset="0"/>
                                              <a:ea typeface="Cambria Math"/>
                                            </a:rPr>
                                          </m:ctrlPr>
                                        </m:dPr>
                                        <m:e>
                                          <m:r>
                                            <a:rPr lang="en-US" b="0" i="1" smtClean="0">
                                              <a:latin typeface="Cambria Math"/>
                                              <a:ea typeface="Cambria Math"/>
                                            </a:rPr>
                                            <m:t>𝑤</m:t>
                                          </m:r>
                                        </m:e>
                                      </m:d>
                                    </m:e>
                                  </m:d>
                                </m:e>
                              </m:func>
                            </m:e>
                          </m:d>
                          <m:r>
                            <a:rPr lang="en-US" b="0" i="1" smtClean="0">
                              <a:latin typeface="Cambria Math"/>
                              <a:ea typeface="Cambria Math"/>
                            </a:rPr>
                            <m:t>=170.04</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7059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graphicFrame>
        <p:nvGraphicFramePr>
          <p:cNvPr id="4" name="Table 3"/>
          <p:cNvGraphicFramePr>
            <a:graphicFrameLocks noGrp="1"/>
          </p:cNvGraphicFramePr>
          <p:nvPr>
            <p:extLst>
              <p:ext uri="{D42A27DB-BD31-4B8C-83A1-F6EECF244321}">
                <p14:modId xmlns:p14="http://schemas.microsoft.com/office/powerpoint/2010/main" val="230219414"/>
              </p:ext>
            </p:extLst>
          </p:nvPr>
        </p:nvGraphicFramePr>
        <p:xfrm>
          <a:off x="449776" y="1285475"/>
          <a:ext cx="4921189" cy="3446324"/>
        </p:xfrm>
        <a:graphic>
          <a:graphicData uri="http://schemas.openxmlformats.org/drawingml/2006/table">
            <a:tbl>
              <a:tblPr firstRow="1" bandRow="1">
                <a:tableStyleId>{7D9A748A-5EDF-47A2-A65E-5F4390420DF3}</a:tableStyleId>
              </a:tblPr>
              <a:tblGrid>
                <a:gridCol w="2133602">
                  <a:extLst>
                    <a:ext uri="{9D8B030D-6E8A-4147-A177-3AD203B41FA5}">
                      <a16:colId xmlns:a16="http://schemas.microsoft.com/office/drawing/2014/main" val="20000"/>
                    </a:ext>
                  </a:extLst>
                </a:gridCol>
                <a:gridCol w="2787587">
                  <a:extLst>
                    <a:ext uri="{9D8B030D-6E8A-4147-A177-3AD203B41FA5}">
                      <a16:colId xmlns:a16="http://schemas.microsoft.com/office/drawing/2014/main" val="20001"/>
                    </a:ext>
                  </a:extLst>
                </a:gridCol>
              </a:tblGrid>
              <a:tr h="492332">
                <a:tc>
                  <a:txBody>
                    <a:bodyPr/>
                    <a:lstStyle/>
                    <a:p>
                      <a:pPr algn="ctr"/>
                      <a:r>
                        <a:rPr lang="en-US" dirty="0"/>
                        <a:t>With all vocabulary</a:t>
                      </a:r>
                    </a:p>
                  </a:txBody>
                  <a:tcPr anchor="ctr"/>
                </a:tc>
                <a:tc>
                  <a:txBody>
                    <a:bodyPr/>
                    <a:lstStyle/>
                    <a:p>
                      <a:pPr algn="ctr"/>
                      <a:r>
                        <a:rPr lang="en-US" dirty="0"/>
                        <a:t>170.04</a:t>
                      </a:r>
                    </a:p>
                  </a:txBody>
                  <a:tcPr anchor="ctr"/>
                </a:tc>
                <a:extLst>
                  <a:ext uri="{0D108BD9-81ED-4DB2-BD59-A6C34878D82A}">
                    <a16:rowId xmlns:a16="http://schemas.microsoft.com/office/drawing/2014/main" val="10000"/>
                  </a:ext>
                </a:extLst>
              </a:tr>
              <a:tr h="492332">
                <a:tc>
                  <a:txBody>
                    <a:bodyPr/>
                    <a:lstStyle/>
                    <a:p>
                      <a:pPr algn="ctr"/>
                      <a:r>
                        <a:rPr lang="en-US" dirty="0" err="1"/>
                        <a:t>ug</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val="10001"/>
                  </a:ext>
                </a:extLst>
              </a:tr>
              <a:tr h="492332">
                <a:tc>
                  <a:txBody>
                    <a:bodyPr/>
                    <a:lstStyle/>
                    <a:p>
                      <a:pPr algn="ctr"/>
                      <a:r>
                        <a:rPr lang="en-US" dirty="0" err="1"/>
                        <a:t>pu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val="10002"/>
                  </a:ext>
                </a:extLst>
              </a:tr>
              <a:tr h="492332">
                <a:tc>
                  <a:txBody>
                    <a:bodyPr/>
                    <a:lstStyle/>
                    <a:p>
                      <a:pPr algn="ctr"/>
                      <a:r>
                        <a:rPr lang="en-US" dirty="0" err="1"/>
                        <a:t>hu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val="10003"/>
                  </a:ext>
                </a:extLst>
              </a:tr>
              <a:tr h="492332">
                <a:tc>
                  <a:txBody>
                    <a:bodyPr/>
                    <a:lstStyle/>
                    <a:p>
                      <a:pPr algn="ctr"/>
                      <a:r>
                        <a:rPr lang="en-US" dirty="0" err="1"/>
                        <a:t>lu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val="10004"/>
                  </a:ext>
                </a:extLst>
              </a:tr>
              <a:tr h="492332">
                <a:tc>
                  <a:txBody>
                    <a:bodyPr/>
                    <a:lstStyle/>
                    <a:p>
                      <a:pPr algn="ctr"/>
                      <a:r>
                        <a:rPr lang="en-US" dirty="0"/>
                        <a:t>du</a:t>
                      </a:r>
                    </a:p>
                  </a:txBody>
                  <a:tcPr anchor="ctr"/>
                </a:tc>
                <a:tc>
                  <a:txBody>
                    <a:bodyPr/>
                    <a:lstStyle/>
                    <a:p>
                      <a:pPr algn="ctr"/>
                      <a:r>
                        <a:rPr lang="en-US" dirty="0"/>
                        <a:t>170.04</a:t>
                      </a:r>
                    </a:p>
                  </a:txBody>
                  <a:tcPr anchor="ctr"/>
                </a:tc>
                <a:extLst>
                  <a:ext uri="{0D108BD9-81ED-4DB2-BD59-A6C34878D82A}">
                    <a16:rowId xmlns:a16="http://schemas.microsoft.com/office/drawing/2014/main" val="10005"/>
                  </a:ext>
                </a:extLst>
              </a:tr>
              <a:tr h="492332">
                <a:tc>
                  <a:txBody>
                    <a:bodyPr/>
                    <a:lstStyle/>
                    <a:p>
                      <a:pPr algn="ctr"/>
                      <a:r>
                        <a:rPr lang="en-US" dirty="0" err="1"/>
                        <a:t>bu</a:t>
                      </a:r>
                      <a:endParaRPr lang="en-US" dirty="0"/>
                    </a:p>
                  </a:txBody>
                  <a:tcPr anchor="ctr"/>
                </a:tc>
                <a:tc>
                  <a:txBody>
                    <a:bodyPr/>
                    <a:lstStyle/>
                    <a:p>
                      <a:pPr algn="ctr"/>
                      <a:r>
                        <a:rPr lang="en-US" dirty="0"/>
                        <a:t>170.04</a:t>
                      </a:r>
                    </a:p>
                  </a:txBody>
                  <a:tcPr anchor="ctr"/>
                </a:tc>
                <a:extLst>
                  <a:ext uri="{0D108BD9-81ED-4DB2-BD59-A6C34878D82A}">
                    <a16:rowId xmlns:a16="http://schemas.microsoft.com/office/drawing/2014/main" val="10006"/>
                  </a:ext>
                </a:extLst>
              </a:tr>
            </a:tbl>
          </a:graphicData>
        </a:graphic>
      </p:graphicFrame>
      <p:sp>
        <p:nvSpPr>
          <p:cNvPr id="24" name="Google Shape;620;p57"/>
          <p:cNvSpPr txBox="1">
            <a:spLocks/>
          </p:cNvSpPr>
          <p:nvPr/>
        </p:nvSpPr>
        <p:spPr>
          <a:xfrm>
            <a:off x="3257630" y="825928"/>
            <a:ext cx="1465267" cy="4173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25" name="Google Shape;620;p57"/>
          <p:cNvSpPr txBox="1">
            <a:spLocks/>
          </p:cNvSpPr>
          <p:nvPr/>
        </p:nvSpPr>
        <p:spPr>
          <a:xfrm>
            <a:off x="6409678" y="2398755"/>
            <a:ext cx="2442839" cy="1232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Random choose to remove</a:t>
            </a:r>
          </a:p>
        </p:txBody>
      </p:sp>
      <p:cxnSp>
        <p:nvCxnSpPr>
          <p:cNvPr id="6" name="Straight Arrow Connector 5"/>
          <p:cNvCxnSpPr>
            <a:stCxn id="4" idx="3"/>
            <a:endCxn id="25" idx="1"/>
          </p:cNvCxnSpPr>
          <p:nvPr/>
        </p:nvCxnSpPr>
        <p:spPr>
          <a:xfrm>
            <a:off x="5370965" y="3008637"/>
            <a:ext cx="1038713" cy="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93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41" name="Google Shape;620;p57"/>
          <p:cNvSpPr txBox="1">
            <a:spLocks/>
          </p:cNvSpPr>
          <p:nvPr/>
        </p:nvSpPr>
        <p:spPr>
          <a:xfrm>
            <a:off x="2303590" y="218032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42" name="Google Shape;620;p57"/>
          <p:cNvSpPr txBox="1">
            <a:spLocks/>
          </p:cNvSpPr>
          <p:nvPr/>
        </p:nvSpPr>
        <p:spPr>
          <a:xfrm>
            <a:off x="2303588" y="2623695"/>
            <a:ext cx="607693"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effectLst>
                  <a:outerShdw blurRad="38100" dist="38100" dir="2700000" algn="tl">
                    <a:srgbClr val="000000">
                      <a:alpha val="43137"/>
                    </a:srgbClr>
                  </a:outerShdw>
                </a:effectLst>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err="1"/>
              <a:t>hu</a:t>
            </a:r>
            <a:endParaRPr lang="en-US" dirty="0"/>
          </a:p>
        </p:txBody>
      </p:sp>
      <p:sp>
        <p:nvSpPr>
          <p:cNvPr id="43" name="Google Shape;620;p57"/>
          <p:cNvSpPr txBox="1">
            <a:spLocks/>
          </p:cNvSpPr>
          <p:nvPr/>
        </p:nvSpPr>
        <p:spPr>
          <a:xfrm>
            <a:off x="1732371" y="1282171"/>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44" name="Google Shape;620;p57"/>
          <p:cNvSpPr txBox="1">
            <a:spLocks/>
          </p:cNvSpPr>
          <p:nvPr/>
        </p:nvSpPr>
        <p:spPr>
          <a:xfrm>
            <a:off x="2303591" y="305033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45" name="Google Shape;620;p57"/>
          <p:cNvSpPr txBox="1">
            <a:spLocks/>
          </p:cNvSpPr>
          <p:nvPr/>
        </p:nvSpPr>
        <p:spPr>
          <a:xfrm>
            <a:off x="2303591" y="34942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46" name="Google Shape;620;p57"/>
          <p:cNvSpPr txBox="1">
            <a:spLocks/>
          </p:cNvSpPr>
          <p:nvPr/>
        </p:nvSpPr>
        <p:spPr>
          <a:xfrm>
            <a:off x="305931" y="17398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47" name="Google Shape;620;p57"/>
          <p:cNvSpPr txBox="1">
            <a:spLocks/>
          </p:cNvSpPr>
          <p:nvPr/>
        </p:nvSpPr>
        <p:spPr>
          <a:xfrm>
            <a:off x="305930" y="2177312"/>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48" name="Google Shape;620;p57"/>
          <p:cNvSpPr txBox="1">
            <a:spLocks/>
          </p:cNvSpPr>
          <p:nvPr/>
        </p:nvSpPr>
        <p:spPr>
          <a:xfrm>
            <a:off x="305928" y="262068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49" name="Google Shape;620;p57"/>
          <p:cNvSpPr txBox="1">
            <a:spLocks/>
          </p:cNvSpPr>
          <p:nvPr/>
        </p:nvSpPr>
        <p:spPr>
          <a:xfrm>
            <a:off x="305931" y="304732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50" name="Google Shape;620;p57"/>
          <p:cNvSpPr txBox="1">
            <a:spLocks/>
          </p:cNvSpPr>
          <p:nvPr/>
        </p:nvSpPr>
        <p:spPr>
          <a:xfrm>
            <a:off x="305931" y="34912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51" name="Google Shape;620;p57"/>
          <p:cNvSpPr txBox="1">
            <a:spLocks/>
          </p:cNvSpPr>
          <p:nvPr/>
        </p:nvSpPr>
        <p:spPr>
          <a:xfrm>
            <a:off x="30592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52" name="Google Shape;620;p57"/>
          <p:cNvSpPr txBox="1">
            <a:spLocks/>
          </p:cNvSpPr>
          <p:nvPr/>
        </p:nvSpPr>
        <p:spPr>
          <a:xfrm>
            <a:off x="2303587" y="394366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3" name="Google Shape;620;p57"/>
          <p:cNvSpPr txBox="1">
            <a:spLocks/>
          </p:cNvSpPr>
          <p:nvPr/>
        </p:nvSpPr>
        <p:spPr>
          <a:xfrm>
            <a:off x="1033118" y="17428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10/144</a:t>
            </a:r>
          </a:p>
        </p:txBody>
      </p:sp>
      <p:sp>
        <p:nvSpPr>
          <p:cNvPr id="54" name="Google Shape;620;p57"/>
          <p:cNvSpPr txBox="1">
            <a:spLocks/>
          </p:cNvSpPr>
          <p:nvPr/>
        </p:nvSpPr>
        <p:spPr>
          <a:xfrm>
            <a:off x="1033117"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5" name="Google Shape;620;p57"/>
          <p:cNvSpPr txBox="1">
            <a:spLocks/>
          </p:cNvSpPr>
          <p:nvPr/>
        </p:nvSpPr>
        <p:spPr>
          <a:xfrm>
            <a:off x="1033115" y="2623695"/>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36/144</a:t>
            </a:r>
          </a:p>
        </p:txBody>
      </p:sp>
      <p:sp>
        <p:nvSpPr>
          <p:cNvPr id="56" name="Google Shape;620;p57"/>
          <p:cNvSpPr txBox="1">
            <a:spLocks/>
          </p:cNvSpPr>
          <p:nvPr/>
        </p:nvSpPr>
        <p:spPr>
          <a:xfrm>
            <a:off x="1033118"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57" name="Google Shape;620;p57"/>
          <p:cNvSpPr txBox="1">
            <a:spLocks/>
          </p:cNvSpPr>
          <p:nvPr/>
        </p:nvSpPr>
        <p:spPr>
          <a:xfrm>
            <a:off x="1033118"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58" name="Google Shape;620;p57"/>
          <p:cNvSpPr txBox="1">
            <a:spLocks/>
          </p:cNvSpPr>
          <p:nvPr/>
        </p:nvSpPr>
        <p:spPr>
          <a:xfrm>
            <a:off x="1033114"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0" name="Google Shape;620;p57"/>
          <p:cNvSpPr txBox="1">
            <a:spLocks/>
          </p:cNvSpPr>
          <p:nvPr/>
        </p:nvSpPr>
        <p:spPr>
          <a:xfrm>
            <a:off x="3030593" y="2180327"/>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12/144</a:t>
            </a:r>
          </a:p>
        </p:txBody>
      </p:sp>
      <p:sp>
        <p:nvSpPr>
          <p:cNvPr id="61" name="Google Shape;620;p57"/>
          <p:cNvSpPr txBox="1">
            <a:spLocks/>
          </p:cNvSpPr>
          <p:nvPr/>
        </p:nvSpPr>
        <p:spPr>
          <a:xfrm>
            <a:off x="3030591" y="2623695"/>
            <a:ext cx="967665" cy="33235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ctr">
              <a:lnSpc>
                <a:spcPct val="115000"/>
              </a:lnSpc>
              <a:buClr>
                <a:schemeClr val="dk1"/>
              </a:buClr>
              <a:buSzPts val="1400"/>
              <a:buFont typeface="Golos Text"/>
              <a:buNone/>
              <a:defRPr>
                <a:solidFill>
                  <a:schemeClr val="dk1"/>
                </a:solidFill>
                <a:latin typeface="Golos Text"/>
                <a:ea typeface="Golos Text"/>
                <a:cs typeface="Golos Text"/>
              </a:defRPr>
            </a:lvl1pPr>
            <a:lvl2pPr marL="914400" indent="-317500">
              <a:lnSpc>
                <a:spcPct val="115000"/>
              </a:lnSpc>
              <a:buClr>
                <a:schemeClr val="dk1"/>
              </a:buClr>
              <a:buSzPts val="1400"/>
              <a:buFont typeface="Golos Text"/>
              <a:buChar char="○"/>
              <a:defRPr>
                <a:solidFill>
                  <a:schemeClr val="dk1"/>
                </a:solidFill>
                <a:latin typeface="Golos Text"/>
                <a:ea typeface="Golos Text"/>
                <a:cs typeface="Golos Text"/>
              </a:defRPr>
            </a:lvl2pPr>
            <a:lvl3pPr marL="1371600" indent="-317500">
              <a:lnSpc>
                <a:spcPct val="115000"/>
              </a:lnSpc>
              <a:buClr>
                <a:schemeClr val="dk1"/>
              </a:buClr>
              <a:buSzPts val="1400"/>
              <a:buFont typeface="Golos Text"/>
              <a:buChar char="■"/>
              <a:defRPr>
                <a:solidFill>
                  <a:schemeClr val="dk1"/>
                </a:solidFill>
                <a:latin typeface="Golos Text"/>
                <a:ea typeface="Golos Text"/>
                <a:cs typeface="Golos Text"/>
              </a:defRPr>
            </a:lvl3pPr>
            <a:lvl4pPr marL="1828800" indent="-317500">
              <a:lnSpc>
                <a:spcPct val="115000"/>
              </a:lnSpc>
              <a:buClr>
                <a:schemeClr val="dk1"/>
              </a:buClr>
              <a:buSzPts val="1400"/>
              <a:buFont typeface="Golos Text"/>
              <a:buChar char="●"/>
              <a:defRPr>
                <a:solidFill>
                  <a:schemeClr val="dk1"/>
                </a:solidFill>
                <a:latin typeface="Golos Text"/>
                <a:ea typeface="Golos Text"/>
                <a:cs typeface="Golos Text"/>
              </a:defRPr>
            </a:lvl4pPr>
            <a:lvl5pPr marL="2286000" indent="-317500">
              <a:lnSpc>
                <a:spcPct val="115000"/>
              </a:lnSpc>
              <a:buClr>
                <a:schemeClr val="dk1"/>
              </a:buClr>
              <a:buSzPts val="1400"/>
              <a:buFont typeface="Golos Text"/>
              <a:buChar char="○"/>
              <a:defRPr>
                <a:solidFill>
                  <a:schemeClr val="dk1"/>
                </a:solidFill>
                <a:latin typeface="Golos Text"/>
                <a:ea typeface="Golos Text"/>
                <a:cs typeface="Golos Text"/>
              </a:defRPr>
            </a:lvl5pPr>
            <a:lvl6pPr marL="2743200" indent="-317500">
              <a:lnSpc>
                <a:spcPct val="115000"/>
              </a:lnSpc>
              <a:buClr>
                <a:schemeClr val="dk1"/>
              </a:buClr>
              <a:buSzPts val="1400"/>
              <a:buFont typeface="Golos Text"/>
              <a:buChar char="■"/>
              <a:defRPr>
                <a:solidFill>
                  <a:schemeClr val="dk1"/>
                </a:solidFill>
                <a:latin typeface="Golos Text"/>
                <a:ea typeface="Golos Text"/>
                <a:cs typeface="Golos Text"/>
              </a:defRPr>
            </a:lvl6pPr>
            <a:lvl7pPr marL="3200400" indent="-317500">
              <a:lnSpc>
                <a:spcPct val="115000"/>
              </a:lnSpc>
              <a:buClr>
                <a:schemeClr val="dk1"/>
              </a:buClr>
              <a:buSzPts val="1400"/>
              <a:buFont typeface="Golos Text"/>
              <a:buChar char="●"/>
              <a:defRPr>
                <a:solidFill>
                  <a:schemeClr val="dk1"/>
                </a:solidFill>
                <a:latin typeface="Golos Text"/>
                <a:ea typeface="Golos Text"/>
                <a:cs typeface="Golos Text"/>
              </a:defRPr>
            </a:lvl7pPr>
            <a:lvl8pPr marL="3657600" indent="-317500">
              <a:lnSpc>
                <a:spcPct val="115000"/>
              </a:lnSpc>
              <a:buClr>
                <a:schemeClr val="dk1"/>
              </a:buClr>
              <a:buSzPts val="1400"/>
              <a:buFont typeface="Golos Text"/>
              <a:buChar char="○"/>
              <a:defRPr>
                <a:solidFill>
                  <a:schemeClr val="dk1"/>
                </a:solidFill>
                <a:latin typeface="Golos Text"/>
                <a:ea typeface="Golos Text"/>
                <a:cs typeface="Golos Text"/>
              </a:defRPr>
            </a:lvl8pPr>
            <a:lvl9pPr marL="4114800" indent="-317500">
              <a:lnSpc>
                <a:spcPct val="115000"/>
              </a:lnSpc>
              <a:buClr>
                <a:schemeClr val="dk1"/>
              </a:buClr>
              <a:buSzPts val="1400"/>
              <a:buFont typeface="Golos Text"/>
              <a:buChar char="■"/>
              <a:defRPr>
                <a:solidFill>
                  <a:schemeClr val="dk1"/>
                </a:solidFill>
                <a:latin typeface="Golos Text"/>
                <a:ea typeface="Golos Text"/>
                <a:cs typeface="Golos Text"/>
              </a:defRPr>
            </a:lvl9pPr>
          </a:lstStyle>
          <a:p>
            <a:r>
              <a:rPr lang="en-US" dirty="0">
                <a:effectLst>
                  <a:outerShdw blurRad="38100" dist="38100" dir="2700000" algn="tl">
                    <a:srgbClr val="000000">
                      <a:alpha val="43137"/>
                    </a:srgbClr>
                  </a:outerShdw>
                </a:effectLst>
              </a:rPr>
              <a:t>10/144</a:t>
            </a:r>
          </a:p>
        </p:txBody>
      </p:sp>
      <p:sp>
        <p:nvSpPr>
          <p:cNvPr id="62" name="Google Shape;620;p57"/>
          <p:cNvSpPr txBox="1">
            <a:spLocks/>
          </p:cNvSpPr>
          <p:nvPr/>
        </p:nvSpPr>
        <p:spPr>
          <a:xfrm>
            <a:off x="3030594" y="3050338"/>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3" name="Google Shape;620;p57"/>
          <p:cNvSpPr txBox="1">
            <a:spLocks/>
          </p:cNvSpPr>
          <p:nvPr/>
        </p:nvSpPr>
        <p:spPr>
          <a:xfrm>
            <a:off x="3030594" y="3494221"/>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4" name="Google Shape;620;p57"/>
          <p:cNvSpPr txBox="1">
            <a:spLocks/>
          </p:cNvSpPr>
          <p:nvPr/>
        </p:nvSpPr>
        <p:spPr>
          <a:xfrm>
            <a:off x="3030590" y="3946680"/>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4/144</a:t>
            </a:r>
          </a:p>
        </p:txBody>
      </p:sp>
      <p:sp>
        <p:nvSpPr>
          <p:cNvPr id="65" name="Google Shape;620;p57"/>
          <p:cNvSpPr txBox="1">
            <a:spLocks/>
          </p:cNvSpPr>
          <p:nvPr/>
        </p:nvSpPr>
        <p:spPr>
          <a:xfrm>
            <a:off x="305926" y="43786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sp>
        <p:nvSpPr>
          <p:cNvPr id="66" name="Google Shape;620;p57"/>
          <p:cNvSpPr txBox="1">
            <a:spLocks/>
          </p:cNvSpPr>
          <p:nvPr/>
        </p:nvSpPr>
        <p:spPr>
          <a:xfrm>
            <a:off x="1033113" y="4381686"/>
            <a:ext cx="967665"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5/144</a:t>
            </a:r>
          </a:p>
        </p:txBody>
      </p:sp>
      <p:sp>
        <p:nvSpPr>
          <p:cNvPr id="67" name="Google Shape;620;p57"/>
          <p:cNvSpPr txBox="1">
            <a:spLocks/>
          </p:cNvSpPr>
          <p:nvPr/>
        </p:nvSpPr>
        <p:spPr>
          <a:xfrm>
            <a:off x="5495278" y="1279155"/>
            <a:ext cx="3373514" cy="4636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Possible splits for “hug”</a:t>
            </a: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extLst>
                        <a:ext uri="{9D8B030D-6E8A-4147-A177-3AD203B41FA5}">
                          <a16:colId xmlns:a16="http://schemas.microsoft.com/office/drawing/2014/main" val="20000"/>
                        </a:ext>
                      </a:extLst>
                    </a:gridCol>
                    <a:gridCol w="2831086">
                      <a:extLst>
                        <a:ext uri="{9D8B030D-6E8A-4147-A177-3AD203B41FA5}">
                          <a16:colId xmlns:a16="http://schemas.microsoft.com/office/drawing/2014/main" val="20001"/>
                        </a:ext>
                      </a:extLst>
                    </a:gridCol>
                  </a:tblGrid>
                  <a:tr h="655984">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=4.34</m:t>
                                </m:r>
                                <m:r>
                                  <a:rPr lang="en-US" b="0" i="1" smtClean="0">
                                    <a:latin typeface="Cambria Math"/>
                                    <a:ea typeface="Cambria Math"/>
                                  </a:rPr>
                                  <m:t>𝑒</m:t>
                                </m:r>
                                <m:r>
                                  <a:rPr lang="en-US" b="0" i="1" smtClean="0">
                                    <a:latin typeface="Cambria Math"/>
                                    <a:ea typeface="Cambria Math"/>
                                  </a:rPr>
                                  <m:t>−03</m:t>
                                </m:r>
                              </m:oMath>
                            </m:oMathPara>
                          </a14:m>
                          <a:endParaRPr lang="en-US" dirty="0"/>
                        </a:p>
                      </a:txBody>
                      <a:tcPr anchor="ctr"/>
                    </a:tc>
                    <a:extLst>
                      <a:ext uri="{0D108BD9-81ED-4DB2-BD59-A6C34878D82A}">
                        <a16:rowId xmlns:a16="http://schemas.microsoft.com/office/drawing/2014/main" val="10000"/>
                      </a:ext>
                    </a:extLst>
                  </a:tr>
                  <a:tr h="655984">
                    <a:tc>
                      <a:txBody>
                        <a:bodyPr/>
                        <a:lstStyle/>
                        <a:p>
                          <a:pPr algn="ctr"/>
                          <a:endParaRPr lang="en-US" dirty="0"/>
                        </a:p>
                      </a:txBody>
                      <a:tcPr anchor="ctr">
                        <a:noFill/>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en-US" b="0" i="1" smtClean="0">
                                    <a:latin typeface="Cambria Math"/>
                                    <a:ea typeface="Cambria Math"/>
                                  </a:rPr>
                                  <m:t>0</m:t>
                                </m:r>
                                <m:r>
                                  <a:rPr lang="en-US" i="1" smtClean="0">
                                    <a:latin typeface="Cambria Math"/>
                                    <a:ea typeface="Cambria Math"/>
                                  </a:rPr>
                                  <m:t>×</m:t>
                                </m:r>
                                <m:f>
                                  <m:fPr>
                                    <m:ctrlPr>
                                      <a:rPr lang="en-US" i="1" smtClean="0">
                                        <a:latin typeface="Cambria Math" panose="02040503050406030204" pitchFamily="18" charset="0"/>
                                        <a:ea typeface="Cambria Math"/>
                                      </a:rPr>
                                    </m:ctrlPr>
                                  </m:fPr>
                                  <m:num>
                                    <m:r>
                                      <a:rPr lang="en-US" b="0" i="1" smtClean="0">
                                        <a:latin typeface="Cambria Math"/>
                                        <a:ea typeface="Cambria Math"/>
                                      </a:rPr>
                                      <m:t>36</m:t>
                                    </m:r>
                                  </m:num>
                                  <m:den>
                                    <m:r>
                                      <a:rPr lang="en-US" b="0" i="1" smtClean="0">
                                        <a:latin typeface="Cambria Math"/>
                                        <a:ea typeface="Cambria Math"/>
                                      </a:rPr>
                                      <m:t>144</m:t>
                                    </m:r>
                                  </m:den>
                                </m:f>
                                <m:r>
                                  <a:rPr lang="en-US" b="0" i="1" smtClean="0">
                                    <a:latin typeface="Cambria Math"/>
                                    <a:ea typeface="Cambria Math"/>
                                  </a:rPr>
                                  <m:t>=0</m:t>
                                </m:r>
                              </m:oMath>
                            </m:oMathPara>
                          </a14:m>
                          <a:endParaRPr lang="en-US" dirty="0"/>
                        </a:p>
                      </a:txBody>
                      <a:tcPr anchor="ctr">
                        <a:noFill/>
                      </a:tcPr>
                    </a:tc>
                    <a:extLst>
                      <a:ext uri="{0D108BD9-81ED-4DB2-BD59-A6C34878D82A}">
                        <a16:rowId xmlns:a16="http://schemas.microsoft.com/office/drawing/2014/main" val="10001"/>
                      </a:ext>
                    </a:extLst>
                  </a:tr>
                  <a:tr h="655984">
                    <a:tc>
                      <a:txBody>
                        <a:bodyPr/>
                        <a:lstStyle/>
                        <a:p>
                          <a:pPr algn="ctr"/>
                          <a:endParaRPr lang="en-US" dirty="0"/>
                        </a:p>
                      </a:txBody>
                      <a:tcPr anchor="ct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a:rPr>
                                      <m:t>10</m:t>
                                    </m:r>
                                  </m:num>
                                  <m:den>
                                    <m:r>
                                      <a:rPr lang="en-US" b="0" i="1" smtClean="0">
                                        <a:latin typeface="Cambria Math"/>
                                      </a:rPr>
                                      <m:t>144</m:t>
                                    </m:r>
                                  </m:den>
                                </m:f>
                                <m:r>
                                  <a:rPr lang="en-US" i="1" smtClean="0">
                                    <a:latin typeface="Cambria Math"/>
                                    <a:ea typeface="Cambria Math"/>
                                  </a:rPr>
                                  <m:t>×</m:t>
                                </m:r>
                                <m:r>
                                  <a:rPr lang="en-US" b="0" i="1" smtClean="0">
                                    <a:latin typeface="Cambria Math"/>
                                    <a:ea typeface="Cambria Math"/>
                                  </a:rPr>
                                  <m:t>0=0</m:t>
                                </m:r>
                              </m:oMath>
                            </m:oMathPara>
                          </a14:m>
                          <a:endParaRPr lang="en-US" dirty="0"/>
                        </a:p>
                      </a:txBody>
                      <a:tcPr anchor="ctr"/>
                    </a:tc>
                    <a:extLst>
                      <a:ext uri="{0D108BD9-81ED-4DB2-BD59-A6C34878D82A}">
                        <a16:rowId xmlns:a16="http://schemas.microsoft.com/office/drawing/2014/main" val="10002"/>
                      </a:ext>
                    </a:extLst>
                  </a:tr>
                  <a:tr h="655984">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a:rPr>
                                  <m:t>0</m:t>
                                </m:r>
                              </m:oMath>
                            </m:oMathPara>
                          </a14:m>
                          <a:endParaRPr lang="en-US" dirty="0"/>
                        </a:p>
                      </a:txBody>
                      <a:tcPr anchor="ctr"/>
                    </a:tc>
                    <a:extLst>
                      <a:ext uri="{0D108BD9-81ED-4DB2-BD59-A6C34878D82A}">
                        <a16:rowId xmlns:a16="http://schemas.microsoft.com/office/drawing/2014/main" val="1000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540798081"/>
                  </p:ext>
                </p:extLst>
              </p:nvPr>
            </p:nvGraphicFramePr>
            <p:xfrm>
              <a:off x="4536489" y="1742819"/>
              <a:ext cx="4216893" cy="2623936"/>
            </p:xfrm>
            <a:graphic>
              <a:graphicData uri="http://schemas.openxmlformats.org/drawingml/2006/table">
                <a:tbl>
                  <a:tblPr firstRow="1" bandRow="1">
                    <a:tableStyleId>{7D9A748A-5EDF-47A2-A65E-5F4390420DF3}</a:tableStyleId>
                  </a:tblPr>
                  <a:tblGrid>
                    <a:gridCol w="1385807"/>
                    <a:gridCol w="2831086"/>
                  </a:tblGrid>
                  <a:tr h="655984">
                    <a:tc>
                      <a:txBody>
                        <a:bodyPr/>
                        <a:lstStyle/>
                        <a:p>
                          <a:pPr algn="ctr"/>
                          <a:endParaRPr lang="en-US" dirty="0"/>
                        </a:p>
                      </a:txBody>
                      <a:tcPr anchor="ctr"/>
                    </a:tc>
                    <a:tc>
                      <a:txBody>
                        <a:bodyPr/>
                        <a:lstStyle/>
                        <a:p>
                          <a:endParaRPr lang="en-US"/>
                        </a:p>
                      </a:txBody>
                      <a:tcPr anchor="ctr">
                        <a:blipFill rotWithShape="1">
                          <a:blip r:embed="rId3"/>
                          <a:stretch>
                            <a:fillRect l="-48817" t="-926" b="-299074"/>
                          </a:stretch>
                        </a:blipFill>
                      </a:tcPr>
                    </a:tc>
                  </a:tr>
                  <a:tr h="655984">
                    <a:tc>
                      <a:txBody>
                        <a:bodyPr/>
                        <a:lstStyle/>
                        <a:p>
                          <a:pPr algn="ctr"/>
                          <a:endParaRPr lang="en-US" dirty="0"/>
                        </a:p>
                      </a:txBody>
                      <a:tcPr anchor="ctr">
                        <a:noFill/>
                      </a:tcPr>
                    </a:tc>
                    <a:tc>
                      <a:txBody>
                        <a:bodyPr/>
                        <a:lstStyle/>
                        <a:p>
                          <a:endParaRPr lang="en-US"/>
                        </a:p>
                      </a:txBody>
                      <a:tcPr anchor="ctr">
                        <a:blipFill rotWithShape="1">
                          <a:blip r:embed="rId3"/>
                          <a:stretch>
                            <a:fillRect l="-48817" t="-101869" b="-201869"/>
                          </a:stretch>
                        </a:blipFill>
                      </a:tcPr>
                    </a:tc>
                  </a:tr>
                  <a:tr h="655984">
                    <a:tc>
                      <a:txBody>
                        <a:bodyPr/>
                        <a:lstStyle/>
                        <a:p>
                          <a:pPr algn="ctr"/>
                          <a:endParaRPr lang="en-US" dirty="0"/>
                        </a:p>
                      </a:txBody>
                      <a:tcPr anchor="ctr"/>
                    </a:tc>
                    <a:tc>
                      <a:txBody>
                        <a:bodyPr/>
                        <a:lstStyle/>
                        <a:p>
                          <a:endParaRPr lang="en-US"/>
                        </a:p>
                      </a:txBody>
                      <a:tcPr anchor="ctr">
                        <a:blipFill rotWithShape="1">
                          <a:blip r:embed="rId3"/>
                          <a:stretch>
                            <a:fillRect l="-48817" t="-200000" b="-100000"/>
                          </a:stretch>
                        </a:blipFill>
                      </a:tcPr>
                    </a:tc>
                  </a:tr>
                  <a:tr h="655984">
                    <a:tc>
                      <a:txBody>
                        <a:bodyPr/>
                        <a:lstStyle/>
                        <a:p>
                          <a:pPr algn="ctr"/>
                          <a:endParaRPr lang="en-US"/>
                        </a:p>
                      </a:txBody>
                      <a:tcPr anchor="ctr"/>
                    </a:tc>
                    <a:tc>
                      <a:txBody>
                        <a:bodyPr/>
                        <a:lstStyle/>
                        <a:p>
                          <a:endParaRPr lang="en-US"/>
                        </a:p>
                      </a:txBody>
                      <a:tcPr anchor="ctr">
                        <a:blipFill rotWithShape="1">
                          <a:blip r:embed="rId3"/>
                          <a:stretch>
                            <a:fillRect l="-48817" t="-302804" b="-935"/>
                          </a:stretch>
                        </a:blipFill>
                      </a:tcPr>
                    </a:tc>
                  </a:tr>
                </a:tbl>
              </a:graphicData>
            </a:graphic>
          </p:graphicFrame>
        </mc:Fallback>
      </mc:AlternateContent>
      <p:sp>
        <p:nvSpPr>
          <p:cNvPr id="72" name="Google Shape;620;p57"/>
          <p:cNvSpPr txBox="1">
            <a:spLocks/>
          </p:cNvSpPr>
          <p:nvPr/>
        </p:nvSpPr>
        <p:spPr>
          <a:xfrm>
            <a:off x="4818360" y="1908997"/>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73" name="Google Shape;620;p57"/>
          <p:cNvSpPr txBox="1">
            <a:spLocks/>
          </p:cNvSpPr>
          <p:nvPr/>
        </p:nvSpPr>
        <p:spPr>
          <a:xfrm>
            <a:off x="5146834"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74" name="Google Shape;620;p57"/>
          <p:cNvSpPr txBox="1">
            <a:spLocks/>
          </p:cNvSpPr>
          <p:nvPr/>
        </p:nvSpPr>
        <p:spPr>
          <a:xfrm>
            <a:off x="5510818" y="1912012"/>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5" name="Google Shape;620;p57"/>
          <p:cNvSpPr txBox="1">
            <a:spLocks/>
          </p:cNvSpPr>
          <p:nvPr/>
        </p:nvSpPr>
        <p:spPr>
          <a:xfrm>
            <a:off x="4754208" y="258753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76" name="Google Shape;620;p57"/>
          <p:cNvSpPr txBox="1">
            <a:spLocks/>
          </p:cNvSpPr>
          <p:nvPr/>
        </p:nvSpPr>
        <p:spPr>
          <a:xfrm>
            <a:off x="5495278" y="2576590"/>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77" name="Google Shape;620;p57"/>
          <p:cNvSpPr txBox="1">
            <a:spLocks/>
          </p:cNvSpPr>
          <p:nvPr/>
        </p:nvSpPr>
        <p:spPr>
          <a:xfrm>
            <a:off x="5026985" y="321651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ug</a:t>
            </a:r>
            <a:endParaRPr lang="en-US" dirty="0"/>
          </a:p>
        </p:txBody>
      </p:sp>
      <p:sp>
        <p:nvSpPr>
          <p:cNvPr id="78" name="Google Shape;620;p57"/>
          <p:cNvSpPr txBox="1">
            <a:spLocks/>
          </p:cNvSpPr>
          <p:nvPr/>
        </p:nvSpPr>
        <p:spPr>
          <a:xfrm>
            <a:off x="4707817" y="3219094"/>
            <a:ext cx="208625"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81" name="Google Shape;620;p57"/>
          <p:cNvSpPr txBox="1">
            <a:spLocks/>
          </p:cNvSpPr>
          <p:nvPr/>
        </p:nvSpPr>
        <p:spPr>
          <a:xfrm>
            <a:off x="4900905" y="382355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Tree>
    <p:extLst>
      <p:ext uri="{BB962C8B-B14F-4D97-AF65-F5344CB8AC3E}">
        <p14:creationId xmlns:p14="http://schemas.microsoft.com/office/powerpoint/2010/main" val="2053218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10" name="Google Shape;620;p57"/>
          <p:cNvSpPr txBox="1">
            <a:spLocks/>
          </p:cNvSpPr>
          <p:nvPr/>
        </p:nvSpPr>
        <p:spPr>
          <a:xfrm>
            <a:off x="1598916" y="15208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hug</a:t>
            </a:r>
          </a:p>
        </p:txBody>
      </p:sp>
      <p:sp>
        <p:nvSpPr>
          <p:cNvPr id="11" name="Google Shape;620;p57"/>
          <p:cNvSpPr txBox="1">
            <a:spLocks/>
          </p:cNvSpPr>
          <p:nvPr/>
        </p:nvSpPr>
        <p:spPr>
          <a:xfrm>
            <a:off x="1598915" y="1958377"/>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pug</a:t>
            </a:r>
          </a:p>
        </p:txBody>
      </p:sp>
      <p:sp>
        <p:nvSpPr>
          <p:cNvPr id="12" name="Google Shape;620;p57"/>
          <p:cNvSpPr txBox="1">
            <a:spLocks/>
          </p:cNvSpPr>
          <p:nvPr/>
        </p:nvSpPr>
        <p:spPr>
          <a:xfrm>
            <a:off x="1598913" y="240174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lug</a:t>
            </a:r>
          </a:p>
        </p:txBody>
      </p:sp>
      <p:sp>
        <p:nvSpPr>
          <p:cNvPr id="31" name="Google Shape;620;p57"/>
          <p:cNvSpPr txBox="1">
            <a:spLocks/>
          </p:cNvSpPr>
          <p:nvPr/>
        </p:nvSpPr>
        <p:spPr>
          <a:xfrm>
            <a:off x="1106298" y="1057206"/>
            <a:ext cx="875062" cy="460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Font typeface="Golos Text"/>
              <a:buNone/>
            </a:pPr>
            <a:r>
              <a:rPr lang="en-US" dirty="0"/>
              <a:t>Corpus</a:t>
            </a:r>
          </a:p>
        </p:txBody>
      </p:sp>
      <p:sp>
        <p:nvSpPr>
          <p:cNvPr id="32" name="Google Shape;620;p57"/>
          <p:cNvSpPr txBox="1">
            <a:spLocks/>
          </p:cNvSpPr>
          <p:nvPr/>
        </p:nvSpPr>
        <p:spPr>
          <a:xfrm>
            <a:off x="1598916" y="282838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bug</a:t>
            </a:r>
          </a:p>
        </p:txBody>
      </p:sp>
      <p:sp>
        <p:nvSpPr>
          <p:cNvPr id="33" name="Google Shape;620;p57"/>
          <p:cNvSpPr txBox="1">
            <a:spLocks/>
          </p:cNvSpPr>
          <p:nvPr/>
        </p:nvSpPr>
        <p:spPr>
          <a:xfrm>
            <a:off x="1598916" y="327227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dug</a:t>
            </a:r>
          </a:p>
        </p:txBody>
      </p:sp>
      <p:sp>
        <p:nvSpPr>
          <p:cNvPr id="34" name="Google Shape;620;p57"/>
          <p:cNvSpPr txBox="1">
            <a:spLocks/>
          </p:cNvSpPr>
          <p:nvPr/>
        </p:nvSpPr>
        <p:spPr>
          <a:xfrm>
            <a:off x="853192" y="15178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10</a:t>
            </a:r>
          </a:p>
        </p:txBody>
      </p:sp>
      <p:sp>
        <p:nvSpPr>
          <p:cNvPr id="35" name="Google Shape;620;p57"/>
          <p:cNvSpPr txBox="1">
            <a:spLocks/>
          </p:cNvSpPr>
          <p:nvPr/>
        </p:nvSpPr>
        <p:spPr>
          <a:xfrm>
            <a:off x="853191" y="1955362"/>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12</a:t>
            </a:r>
          </a:p>
        </p:txBody>
      </p:sp>
      <p:sp>
        <p:nvSpPr>
          <p:cNvPr id="37" name="Google Shape;620;p57"/>
          <p:cNvSpPr txBox="1">
            <a:spLocks/>
          </p:cNvSpPr>
          <p:nvPr/>
        </p:nvSpPr>
        <p:spPr>
          <a:xfrm>
            <a:off x="853189" y="2398730"/>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38" name="Google Shape;620;p57"/>
          <p:cNvSpPr txBox="1">
            <a:spLocks/>
          </p:cNvSpPr>
          <p:nvPr/>
        </p:nvSpPr>
        <p:spPr>
          <a:xfrm>
            <a:off x="853192" y="2825373"/>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a:t>
            </a:r>
          </a:p>
        </p:txBody>
      </p:sp>
      <p:sp>
        <p:nvSpPr>
          <p:cNvPr id="39" name="Google Shape;620;p57"/>
          <p:cNvSpPr txBox="1">
            <a:spLocks/>
          </p:cNvSpPr>
          <p:nvPr/>
        </p:nvSpPr>
        <p:spPr>
          <a:xfrm>
            <a:off x="853192" y="3269256"/>
            <a:ext cx="607693" cy="332352"/>
          </a:xfrm>
          <a:prstGeom prst="rect">
            <a:avLst/>
          </a:prstGeom>
          <a:solidFill>
            <a:schemeClr val="bg2">
              <a:lumMod val="9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5</a:t>
            </a:r>
          </a:p>
        </p:txBody>
      </p:sp>
      <p:sp>
        <p:nvSpPr>
          <p:cNvPr id="67" name="Google Shape;620;p57"/>
          <p:cNvSpPr txBox="1">
            <a:spLocks/>
          </p:cNvSpPr>
          <p:nvPr/>
        </p:nvSpPr>
        <p:spPr>
          <a:xfrm>
            <a:off x="2462942" y="15178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4.34e-03</a:t>
            </a:r>
          </a:p>
        </p:txBody>
      </p:sp>
      <p:sp>
        <p:nvSpPr>
          <p:cNvPr id="68" name="Google Shape;620;p57"/>
          <p:cNvSpPr txBox="1">
            <a:spLocks/>
          </p:cNvSpPr>
          <p:nvPr/>
        </p:nvSpPr>
        <p:spPr>
          <a:xfrm>
            <a:off x="2462942" y="1940621"/>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2.08e-02</a:t>
            </a:r>
          </a:p>
        </p:txBody>
      </p:sp>
      <p:sp>
        <p:nvSpPr>
          <p:cNvPr id="69" name="Google Shape;620;p57"/>
          <p:cNvSpPr txBox="1">
            <a:spLocks/>
          </p:cNvSpPr>
          <p:nvPr/>
        </p:nvSpPr>
        <p:spPr>
          <a:xfrm>
            <a:off x="2462940" y="2401745"/>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0" name="Google Shape;620;p57"/>
          <p:cNvSpPr txBox="1">
            <a:spLocks/>
          </p:cNvSpPr>
          <p:nvPr/>
        </p:nvSpPr>
        <p:spPr>
          <a:xfrm>
            <a:off x="2377904" y="2836533"/>
            <a:ext cx="1300725"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6.94e-03</a:t>
            </a:r>
          </a:p>
        </p:txBody>
      </p:sp>
      <p:sp>
        <p:nvSpPr>
          <p:cNvPr id="71" name="Google Shape;620;p57"/>
          <p:cNvSpPr txBox="1">
            <a:spLocks/>
          </p:cNvSpPr>
          <p:nvPr/>
        </p:nvSpPr>
        <p:spPr>
          <a:xfrm>
            <a:off x="2462938" y="3269256"/>
            <a:ext cx="1130658" cy="3678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8.68e-03</a:t>
            </a:r>
          </a:p>
        </p:txBody>
      </p:sp>
      <p:sp>
        <p:nvSpPr>
          <p:cNvPr id="76" name="Google Shape;620;p57"/>
          <p:cNvSpPr txBox="1">
            <a:spLocks/>
          </p:cNvSpPr>
          <p:nvPr/>
        </p:nvSpPr>
        <p:spPr>
          <a:xfrm>
            <a:off x="6159172" y="1085126"/>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mc:AlternateContent xmlns:mc="http://schemas.openxmlformats.org/markup-compatibility/2006" xmlns:a14="http://schemas.microsoft.com/office/drawing/2010/main">
        <mc:Choice Requires="a14">
          <p:sp>
            <p:nvSpPr>
              <p:cNvPr id="77" name="Google Shape;620;p57"/>
              <p:cNvSpPr txBox="1">
                <a:spLocks/>
              </p:cNvSpPr>
              <p:nvPr/>
            </p:nvSpPr>
            <p:spPr>
              <a:xfrm>
                <a:off x="4544916" y="1567061"/>
                <a:ext cx="4164078" cy="8346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b="0" i="1" smtClean="0">
                              <a:latin typeface="Cambria Math"/>
                            </a:rPr>
                            <m:t>𝑓𝑟𝑒𝑞</m:t>
                          </m:r>
                          <m:r>
                            <a:rPr lang="en-US" b="0" i="1" smtClean="0">
                              <a:latin typeface="Cambria Math"/>
                              <a:ea typeface="Cambria Math"/>
                            </a:rPr>
                            <m:t>×</m:t>
                          </m:r>
                          <m:d>
                            <m:dPr>
                              <m:ctrlPr>
                                <a:rPr lang="en-US" b="0" i="1" smtClean="0">
                                  <a:latin typeface="Cambria Math" panose="02040503050406030204" pitchFamily="18" charset="0"/>
                                  <a:ea typeface="Cambria Math"/>
                                </a:rPr>
                              </m:ctrlPr>
                            </m:dPr>
                            <m:e>
                              <m:r>
                                <a:rPr lang="en-US" b="0" i="1" smtClean="0">
                                  <a:latin typeface="Cambria Math"/>
                                  <a:ea typeface="Cambria Math"/>
                                </a:rPr>
                                <m:t>−</m:t>
                              </m:r>
                              <m:func>
                                <m:funcPr>
                                  <m:ctrlPr>
                                    <a:rPr lang="en-US" b="0" i="1" smtClean="0">
                                      <a:latin typeface="Cambria Math" panose="02040503050406030204" pitchFamily="18" charset="0"/>
                                      <a:ea typeface="Cambria Math"/>
                                    </a:rPr>
                                  </m:ctrlPr>
                                </m:funcPr>
                                <m:fName>
                                  <m:r>
                                    <m:rPr>
                                      <m:sty m:val="p"/>
                                    </m:rPr>
                                    <a:rPr lang="en-US" b="0" i="0" smtClean="0">
                                      <a:latin typeface="Cambria Math"/>
                                      <a:ea typeface="Cambria Math"/>
                                    </a:rPr>
                                    <m:t>log</m:t>
                                  </m:r>
                                </m:fName>
                                <m:e>
                                  <m:d>
                                    <m:dPr>
                                      <m:ctrlPr>
                                        <a:rPr lang="en-US" b="0" i="1" smtClean="0">
                                          <a:latin typeface="Cambria Math" panose="02040503050406030204" pitchFamily="18" charset="0"/>
                                          <a:ea typeface="Cambria Math"/>
                                        </a:rPr>
                                      </m:ctrlPr>
                                    </m:dPr>
                                    <m:e>
                                      <m:r>
                                        <a:rPr lang="en-US" b="0" i="1" smtClean="0">
                                          <a:latin typeface="Cambria Math"/>
                                          <a:ea typeface="Cambria Math"/>
                                        </a:rPr>
                                        <m:t>𝑃</m:t>
                                      </m:r>
                                      <m:d>
                                        <m:dPr>
                                          <m:ctrlPr>
                                            <a:rPr lang="en-US" b="0" i="1" smtClean="0">
                                              <a:latin typeface="Cambria Math" panose="02040503050406030204" pitchFamily="18" charset="0"/>
                                              <a:ea typeface="Cambria Math"/>
                                            </a:rPr>
                                          </m:ctrlPr>
                                        </m:dPr>
                                        <m:e>
                                          <m:r>
                                            <a:rPr lang="en-US" b="0" i="1" smtClean="0">
                                              <a:latin typeface="Cambria Math"/>
                                              <a:ea typeface="Cambria Math"/>
                                            </a:rPr>
                                            <m:t>𝑤</m:t>
                                          </m:r>
                                        </m:e>
                                      </m:d>
                                    </m:e>
                                  </m:d>
                                </m:e>
                              </m:func>
                            </m:e>
                          </m:d>
                          <m:r>
                            <a:rPr lang="en-US" b="0" i="1" smtClean="0">
                              <a:latin typeface="Cambria Math"/>
                              <a:ea typeface="Cambria Math"/>
                            </a:rPr>
                            <m:t>=168.20</m:t>
                          </m:r>
                        </m:e>
                      </m:nary>
                    </m:oMath>
                  </m:oMathPara>
                </a14:m>
                <a:endParaRPr lang="en-US" dirty="0"/>
              </a:p>
            </p:txBody>
          </p:sp>
        </mc:Choice>
        <mc:Fallback xmlns="">
          <p:sp>
            <p:nvSpPr>
              <p:cNvPr id="77" name="Google Shape;620;p57"/>
              <p:cNvSpPr txBox="1">
                <a:spLocks noRot="1" noChangeAspect="1" noMove="1" noResize="1" noEditPoints="1" noAdjustHandles="1" noChangeArrowheads="1" noChangeShapeType="1" noTextEdit="1"/>
              </p:cNvSpPr>
              <p:nvPr/>
            </p:nvSpPr>
            <p:spPr>
              <a:xfrm>
                <a:off x="4544916" y="1567061"/>
                <a:ext cx="4164078" cy="834684"/>
              </a:xfrm>
              <a:prstGeom prst="rect">
                <a:avLst/>
              </a:prstGeom>
              <a:blipFill rotWithShape="1">
                <a:blip r:embed="rId3"/>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236237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5"/>
          <p:cNvSpPr txBox="1">
            <a:spLocks noGrp="1"/>
          </p:cNvSpPr>
          <p:nvPr>
            <p:ph type="title"/>
          </p:nvPr>
        </p:nvSpPr>
        <p:spPr>
          <a:xfrm>
            <a:off x="715100" y="2302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Unigram</a:t>
            </a:r>
            <a:endParaRPr sz="3000" dirty="0"/>
          </a:p>
        </p:txBody>
      </p:sp>
      <p:sp>
        <p:nvSpPr>
          <p:cNvPr id="22" name="Google Shape;620;p57"/>
          <p:cNvSpPr txBox="1">
            <a:spLocks/>
          </p:cNvSpPr>
          <p:nvPr/>
        </p:nvSpPr>
        <p:spPr>
          <a:xfrm>
            <a:off x="2223690" y="2136710"/>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pu</a:t>
            </a:r>
            <a:endParaRPr lang="en-US" dirty="0"/>
          </a:p>
        </p:txBody>
      </p:sp>
      <p:sp>
        <p:nvSpPr>
          <p:cNvPr id="23" name="Google Shape;620;p57"/>
          <p:cNvSpPr txBox="1">
            <a:spLocks/>
          </p:cNvSpPr>
          <p:nvPr/>
        </p:nvSpPr>
        <p:spPr>
          <a:xfrm>
            <a:off x="2223688" y="258007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24" name="Google Shape;620;p57"/>
          <p:cNvSpPr txBox="1">
            <a:spLocks/>
          </p:cNvSpPr>
          <p:nvPr/>
        </p:nvSpPr>
        <p:spPr>
          <a:xfrm>
            <a:off x="1572576" y="1235539"/>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Vocab</a:t>
            </a:r>
          </a:p>
        </p:txBody>
      </p:sp>
      <p:sp>
        <p:nvSpPr>
          <p:cNvPr id="25" name="Google Shape;620;p57"/>
          <p:cNvSpPr txBox="1">
            <a:spLocks/>
          </p:cNvSpPr>
          <p:nvPr/>
        </p:nvSpPr>
        <p:spPr>
          <a:xfrm>
            <a:off x="2223691" y="3006721"/>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26" name="Google Shape;620;p57"/>
          <p:cNvSpPr txBox="1">
            <a:spLocks/>
          </p:cNvSpPr>
          <p:nvPr/>
        </p:nvSpPr>
        <p:spPr>
          <a:xfrm>
            <a:off x="2223691" y="345060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27" name="Google Shape;620;p57"/>
          <p:cNvSpPr txBox="1">
            <a:spLocks/>
          </p:cNvSpPr>
          <p:nvPr/>
        </p:nvSpPr>
        <p:spPr>
          <a:xfrm>
            <a:off x="1335740" y="16961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h</a:t>
            </a:r>
          </a:p>
        </p:txBody>
      </p:sp>
      <p:sp>
        <p:nvSpPr>
          <p:cNvPr id="28" name="Google Shape;620;p57"/>
          <p:cNvSpPr txBox="1">
            <a:spLocks/>
          </p:cNvSpPr>
          <p:nvPr/>
        </p:nvSpPr>
        <p:spPr>
          <a:xfrm>
            <a:off x="1335739" y="2133695"/>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u</a:t>
            </a:r>
          </a:p>
        </p:txBody>
      </p:sp>
      <p:sp>
        <p:nvSpPr>
          <p:cNvPr id="29" name="Google Shape;620;p57"/>
          <p:cNvSpPr txBox="1">
            <a:spLocks/>
          </p:cNvSpPr>
          <p:nvPr/>
        </p:nvSpPr>
        <p:spPr>
          <a:xfrm>
            <a:off x="1335737" y="2577063"/>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g</a:t>
            </a:r>
          </a:p>
        </p:txBody>
      </p:sp>
      <p:sp>
        <p:nvSpPr>
          <p:cNvPr id="30" name="Google Shape;620;p57"/>
          <p:cNvSpPr txBox="1">
            <a:spLocks/>
          </p:cNvSpPr>
          <p:nvPr/>
        </p:nvSpPr>
        <p:spPr>
          <a:xfrm>
            <a:off x="1335740" y="3003706"/>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a:t>
            </a:r>
          </a:p>
        </p:txBody>
      </p:sp>
      <p:sp>
        <p:nvSpPr>
          <p:cNvPr id="36" name="Google Shape;620;p57"/>
          <p:cNvSpPr txBox="1">
            <a:spLocks/>
          </p:cNvSpPr>
          <p:nvPr/>
        </p:nvSpPr>
        <p:spPr>
          <a:xfrm>
            <a:off x="1335740" y="3447589"/>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p</a:t>
            </a:r>
          </a:p>
        </p:txBody>
      </p:sp>
      <p:sp>
        <p:nvSpPr>
          <p:cNvPr id="40" name="Google Shape;620;p57"/>
          <p:cNvSpPr txBox="1">
            <a:spLocks/>
          </p:cNvSpPr>
          <p:nvPr/>
        </p:nvSpPr>
        <p:spPr>
          <a:xfrm>
            <a:off x="1335736"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a:t>
            </a:r>
          </a:p>
        </p:txBody>
      </p:sp>
      <p:sp>
        <p:nvSpPr>
          <p:cNvPr id="41" name="Google Shape;620;p57"/>
          <p:cNvSpPr txBox="1">
            <a:spLocks/>
          </p:cNvSpPr>
          <p:nvPr/>
        </p:nvSpPr>
        <p:spPr>
          <a:xfrm>
            <a:off x="2223687" y="3900048"/>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4" name="Google Shape;620;p57"/>
          <p:cNvSpPr txBox="1">
            <a:spLocks/>
          </p:cNvSpPr>
          <p:nvPr/>
        </p:nvSpPr>
        <p:spPr>
          <a:xfrm>
            <a:off x="1335735" y="4335054"/>
            <a:ext cx="607693" cy="332352"/>
          </a:xfrm>
          <a:prstGeom prst="rect">
            <a:avLst/>
          </a:prstGeom>
          <a:solidFill>
            <a:srgbClr val="FF99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b</a:t>
            </a:r>
          </a:p>
        </p:txBody>
      </p:sp>
      <p:cxnSp>
        <p:nvCxnSpPr>
          <p:cNvPr id="3" name="Straight Arrow Connector 2"/>
          <p:cNvCxnSpPr/>
          <p:nvPr/>
        </p:nvCxnSpPr>
        <p:spPr>
          <a:xfrm flipH="1" flipV="1">
            <a:off x="4004626" y="1151842"/>
            <a:ext cx="0" cy="3657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6" name="Google Shape;620;p57"/>
          <p:cNvSpPr txBox="1">
            <a:spLocks/>
          </p:cNvSpPr>
          <p:nvPr/>
        </p:nvSpPr>
        <p:spPr>
          <a:xfrm>
            <a:off x="3567095" y="601395"/>
            <a:ext cx="875062" cy="4606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Loss</a:t>
            </a:r>
          </a:p>
        </p:txBody>
      </p:sp>
      <p:sp>
        <p:nvSpPr>
          <p:cNvPr id="57" name="Google Shape;620;p57"/>
          <p:cNvSpPr txBox="1">
            <a:spLocks/>
          </p:cNvSpPr>
          <p:nvPr/>
        </p:nvSpPr>
        <p:spPr>
          <a:xfrm>
            <a:off x="4017765" y="4112184"/>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bu</a:t>
            </a:r>
            <a:endParaRPr lang="en-US" dirty="0"/>
          </a:p>
        </p:txBody>
      </p:sp>
      <p:sp>
        <p:nvSpPr>
          <p:cNvPr id="58" name="Google Shape;620;p57"/>
          <p:cNvSpPr txBox="1">
            <a:spLocks/>
          </p:cNvSpPr>
          <p:nvPr/>
        </p:nvSpPr>
        <p:spPr>
          <a:xfrm>
            <a:off x="4017764" y="346823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lu</a:t>
            </a:r>
            <a:endParaRPr lang="en-US" dirty="0"/>
          </a:p>
        </p:txBody>
      </p:sp>
      <p:sp>
        <p:nvSpPr>
          <p:cNvPr id="59" name="Google Shape;620;p57"/>
          <p:cNvSpPr txBox="1">
            <a:spLocks/>
          </p:cNvSpPr>
          <p:nvPr/>
        </p:nvSpPr>
        <p:spPr>
          <a:xfrm>
            <a:off x="4625458" y="3468789"/>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du</a:t>
            </a:r>
          </a:p>
        </p:txBody>
      </p:sp>
      <p:sp>
        <p:nvSpPr>
          <p:cNvPr id="60" name="Google Shape;620;p57"/>
          <p:cNvSpPr txBox="1">
            <a:spLocks/>
          </p:cNvSpPr>
          <p:nvPr/>
        </p:nvSpPr>
        <p:spPr>
          <a:xfrm>
            <a:off x="3997406" y="1629166"/>
            <a:ext cx="607693" cy="332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err="1"/>
              <a:t>hu</a:t>
            </a:r>
            <a:endParaRPr lang="en-US" dirty="0"/>
          </a:p>
        </p:txBody>
      </p:sp>
      <p:sp>
        <p:nvSpPr>
          <p:cNvPr id="61" name="Google Shape;620;p57"/>
          <p:cNvSpPr txBox="1">
            <a:spLocks/>
          </p:cNvSpPr>
          <p:nvPr/>
        </p:nvSpPr>
        <p:spPr>
          <a:xfrm>
            <a:off x="5832629" y="1133512"/>
            <a:ext cx="2485748" cy="3533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lgn="ctr">
              <a:buFont typeface="Golos Text"/>
              <a:buNone/>
            </a:pPr>
            <a:r>
              <a:rPr lang="en-US" dirty="0"/>
              <a:t>Should remove </a:t>
            </a:r>
            <a:r>
              <a:rPr lang="en-US" dirty="0" err="1">
                <a:solidFill>
                  <a:schemeClr val="accent1"/>
                </a:solidFill>
              </a:rPr>
              <a:t>bu</a:t>
            </a:r>
            <a:r>
              <a:rPr lang="en-US" dirty="0">
                <a:solidFill>
                  <a:schemeClr val="accent1"/>
                </a:solidFill>
              </a:rPr>
              <a:t> </a:t>
            </a:r>
            <a:r>
              <a:rPr lang="en-US" dirty="0"/>
              <a:t>first then to </a:t>
            </a:r>
            <a:r>
              <a:rPr lang="en-US" dirty="0" err="1">
                <a:solidFill>
                  <a:schemeClr val="accent1"/>
                </a:solidFill>
              </a:rPr>
              <a:t>lu</a:t>
            </a:r>
            <a:r>
              <a:rPr lang="en-US" dirty="0">
                <a:solidFill>
                  <a:schemeClr val="accent1"/>
                </a:solidFill>
              </a:rPr>
              <a:t> du</a:t>
            </a:r>
            <a:r>
              <a:rPr lang="en-US" dirty="0"/>
              <a:t> and so on</a:t>
            </a:r>
          </a:p>
        </p:txBody>
      </p:sp>
    </p:spTree>
    <p:extLst>
      <p:ext uri="{BB962C8B-B14F-4D97-AF65-F5344CB8AC3E}">
        <p14:creationId xmlns:p14="http://schemas.microsoft.com/office/powerpoint/2010/main" val="2132894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2"/>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16" name="Google Shape;216;p22"/>
          <p:cNvSpPr txBox="1">
            <a:spLocks noGrp="1"/>
          </p:cNvSpPr>
          <p:nvPr>
            <p:ph type="body" idx="4294967295"/>
          </p:nvPr>
        </p:nvSpPr>
        <p:spPr>
          <a:xfrm>
            <a:off x="813175" y="991900"/>
            <a:ext cx="7949100" cy="7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Word-based tokenization is the idea of splitting raw text into words, by splitting on the spaces or other specify rules like punctuation.</a:t>
            </a:r>
            <a:endParaRPr/>
          </a:p>
        </p:txBody>
      </p:sp>
      <p:graphicFrame>
        <p:nvGraphicFramePr>
          <p:cNvPr id="217" name="Google Shape;217;p22"/>
          <p:cNvGraphicFramePr/>
          <p:nvPr/>
        </p:nvGraphicFramePr>
        <p:xfrm>
          <a:off x="952500" y="2320775"/>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18" name="Google Shape;218;p22"/>
          <p:cNvGraphicFramePr/>
          <p:nvPr>
            <p:extLst>
              <p:ext uri="{D42A27DB-BD31-4B8C-83A1-F6EECF244321}">
                <p14:modId xmlns:p14="http://schemas.microsoft.com/office/powerpoint/2010/main" val="1290019513"/>
              </p:ext>
            </p:extLst>
          </p:nvPr>
        </p:nvGraphicFramePr>
        <p:xfrm>
          <a:off x="952500" y="3458625"/>
          <a:ext cx="7239000" cy="396210"/>
        </p:xfrm>
        <a:graphic>
          <a:graphicData uri="http://schemas.openxmlformats.org/drawingml/2006/table">
            <a:tbl>
              <a:tblPr>
                <a:noFill/>
                <a:tableStyleId>{7D9A748A-5EDF-47A2-A65E-5F4390420DF3}</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3458399798"/>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US" dirty="0"/>
                        <a:t>-</a:t>
                      </a:r>
                      <a:endParaRPr dirty="0"/>
                    </a:p>
                  </a:txBody>
                  <a:tcPr marL="91425" marR="91425" marT="91425" marB="91425">
                    <a:lnL w="38100" cap="flat" cmpd="sng">
                      <a:solidFill>
                        <a:srgbClr val="9E9E9E"/>
                      </a:solidFill>
                      <a:prstDash val="solid"/>
                      <a:round/>
                      <a:headEnd type="none" w="sm" len="sm"/>
                      <a:tailEnd type="none" w="sm" len="sm"/>
                    </a:lnL>
                    <a:lnR w="38100" cap="flat" cmpd="sng" algn="ctr">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based</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a:t>
                      </a:r>
                      <a:endParaRPr dirty="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Introduce Word Embedding</a:t>
            </a:r>
            <a:endParaRPr/>
          </a:p>
        </p:txBody>
      </p:sp>
      <p:sp>
        <p:nvSpPr>
          <p:cNvPr id="613" name="Google Shape;613;p5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cxnSp>
        <p:nvCxnSpPr>
          <p:cNvPr id="614" name="Google Shape;614;p5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615" name="Google Shape;615;p5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57"/>
          <p:cNvSpPr txBox="1">
            <a:spLocks noGrp="1"/>
          </p:cNvSpPr>
          <p:nvPr>
            <p:ph type="body" idx="4294967295"/>
          </p:nvPr>
        </p:nvSpPr>
        <p:spPr>
          <a:xfrm>
            <a:off x="660775" y="839500"/>
            <a:ext cx="7949100" cy="92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Word Embeddings</a:t>
            </a:r>
            <a:r>
              <a:rPr lang="en" dirty="0"/>
              <a:t> are a method to translate a string of text into an </a:t>
            </a:r>
            <a:r>
              <a:rPr lang="en" b="1" dirty="0"/>
              <a:t>N-dimensional vector of real numbers</a:t>
            </a:r>
            <a:r>
              <a:rPr lang="en" dirty="0"/>
              <a:t>. Words appearing within similar context possess similar meaning.</a:t>
            </a:r>
            <a:endParaRPr dirty="0"/>
          </a:p>
          <a:p>
            <a:pPr marL="0" lvl="0" indent="0" algn="l" rtl="0">
              <a:spcBef>
                <a:spcPts val="0"/>
              </a:spcBef>
              <a:spcAft>
                <a:spcPts val="0"/>
              </a:spcAft>
              <a:buNone/>
            </a:pPr>
            <a:r>
              <a:rPr lang="en" dirty="0"/>
              <a:t>Why need to translate a string of text into a </a:t>
            </a:r>
            <a:r>
              <a:rPr lang="en" b="1" dirty="0"/>
              <a:t>N-dimensional vector of real numbers </a:t>
            </a:r>
            <a:r>
              <a:rPr lang="en" dirty="0"/>
              <a:t>?</a:t>
            </a:r>
            <a:endParaRPr dirty="0"/>
          </a:p>
        </p:txBody>
      </p:sp>
      <p:sp>
        <p:nvSpPr>
          <p:cNvPr id="621" name="Google Shape;621;p57"/>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What is Word Embedding</a:t>
            </a:r>
            <a:endParaRPr sz="3000"/>
          </a:p>
        </p:txBody>
      </p:sp>
      <p:grpSp>
        <p:nvGrpSpPr>
          <p:cNvPr id="622" name="Google Shape;622;p57"/>
          <p:cNvGrpSpPr/>
          <p:nvPr/>
        </p:nvGrpSpPr>
        <p:grpSpPr>
          <a:xfrm>
            <a:off x="2496133" y="1950014"/>
            <a:ext cx="3838648" cy="2487563"/>
            <a:chOff x="4735653" y="1876213"/>
            <a:chExt cx="3955331" cy="2704754"/>
          </a:xfrm>
        </p:grpSpPr>
        <p:grpSp>
          <p:nvGrpSpPr>
            <p:cNvPr id="623" name="Google Shape;623;p57"/>
            <p:cNvGrpSpPr/>
            <p:nvPr/>
          </p:nvGrpSpPr>
          <p:grpSpPr>
            <a:xfrm>
              <a:off x="6544952" y="2458732"/>
              <a:ext cx="2146032" cy="2122234"/>
              <a:chOff x="5438823" y="2467832"/>
              <a:chExt cx="2863285" cy="2356729"/>
            </a:xfrm>
          </p:grpSpPr>
          <p:sp>
            <p:nvSpPr>
              <p:cNvPr id="624" name="Google Shape;624;p57"/>
              <p:cNvSpPr/>
              <p:nvPr/>
            </p:nvSpPr>
            <p:spPr>
              <a:xfrm flipH="1">
                <a:off x="7609406" y="4471822"/>
                <a:ext cx="618407" cy="352739"/>
              </a:xfrm>
              <a:custGeom>
                <a:avLst/>
                <a:gdLst/>
                <a:ahLst/>
                <a:cxnLst/>
                <a:rect l="l" t="t" r="r" b="b"/>
                <a:pathLst>
                  <a:path w="11395" h="6500" extrusionOk="0">
                    <a:moveTo>
                      <a:pt x="440" y="0"/>
                    </a:moveTo>
                    <a:cubicBezTo>
                      <a:pt x="352" y="135"/>
                      <a:pt x="270" y="274"/>
                      <a:pt x="193" y="415"/>
                    </a:cubicBezTo>
                    <a:lnTo>
                      <a:pt x="191" y="415"/>
                    </a:lnTo>
                    <a:cubicBezTo>
                      <a:pt x="1" y="767"/>
                      <a:pt x="2303" y="2396"/>
                      <a:pt x="5337" y="4058"/>
                    </a:cubicBezTo>
                    <a:cubicBezTo>
                      <a:pt x="7981" y="5506"/>
                      <a:pt x="10305" y="6500"/>
                      <a:pt x="10986" y="6500"/>
                    </a:cubicBezTo>
                    <a:cubicBezTo>
                      <a:pt x="11087" y="6500"/>
                      <a:pt x="11151" y="6478"/>
                      <a:pt x="11176" y="6433"/>
                    </a:cubicBezTo>
                    <a:cubicBezTo>
                      <a:pt x="11255" y="6291"/>
                      <a:pt x="11326" y="6147"/>
                      <a:pt x="11394" y="6000"/>
                    </a:cubicBezTo>
                    <a:lnTo>
                      <a:pt x="11394" y="6000"/>
                    </a:lnTo>
                    <a:cubicBezTo>
                      <a:pt x="11360" y="6019"/>
                      <a:pt x="11310" y="6028"/>
                      <a:pt x="11244" y="6028"/>
                    </a:cubicBezTo>
                    <a:cubicBezTo>
                      <a:pt x="10562" y="6028"/>
                      <a:pt x="8237" y="5036"/>
                      <a:pt x="5594" y="3587"/>
                    </a:cubicBezTo>
                    <a:cubicBezTo>
                      <a:pt x="2697" y="2000"/>
                      <a:pt x="464" y="441"/>
                      <a:pt x="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7"/>
              <p:cNvSpPr/>
              <p:nvPr/>
            </p:nvSpPr>
            <p:spPr>
              <a:xfrm flipH="1">
                <a:off x="7547593" y="4256760"/>
                <a:ext cx="656396" cy="542295"/>
              </a:xfrm>
              <a:custGeom>
                <a:avLst/>
                <a:gdLst/>
                <a:ahLst/>
                <a:cxnLst/>
                <a:rect l="l" t="t" r="r" b="b"/>
                <a:pathLst>
                  <a:path w="12095" h="9993" extrusionOk="0">
                    <a:moveTo>
                      <a:pt x="4816" y="1"/>
                    </a:moveTo>
                    <a:cubicBezTo>
                      <a:pt x="4816" y="1"/>
                      <a:pt x="3750" y="461"/>
                      <a:pt x="2529" y="1359"/>
                    </a:cubicBezTo>
                    <a:cubicBezTo>
                      <a:pt x="2453" y="1415"/>
                      <a:pt x="2377" y="1473"/>
                      <a:pt x="2300" y="1532"/>
                    </a:cubicBezTo>
                    <a:cubicBezTo>
                      <a:pt x="1488" y="2156"/>
                      <a:pt x="636" y="2970"/>
                      <a:pt x="1" y="3963"/>
                    </a:cubicBezTo>
                    <a:cubicBezTo>
                      <a:pt x="25" y="4404"/>
                      <a:pt x="2258" y="5963"/>
                      <a:pt x="5155" y="7552"/>
                    </a:cubicBezTo>
                    <a:cubicBezTo>
                      <a:pt x="7800" y="9000"/>
                      <a:pt x="10126" y="9993"/>
                      <a:pt x="10806" y="9993"/>
                    </a:cubicBezTo>
                    <a:cubicBezTo>
                      <a:pt x="10871" y="9993"/>
                      <a:pt x="10921" y="9983"/>
                      <a:pt x="10955" y="9964"/>
                    </a:cubicBezTo>
                    <a:cubicBezTo>
                      <a:pt x="11116" y="9616"/>
                      <a:pt x="11249" y="9257"/>
                      <a:pt x="11358" y="8900"/>
                    </a:cubicBezTo>
                    <a:cubicBezTo>
                      <a:pt x="11385" y="8809"/>
                      <a:pt x="11411" y="8718"/>
                      <a:pt x="11435" y="8627"/>
                    </a:cubicBezTo>
                    <a:cubicBezTo>
                      <a:pt x="12094" y="6188"/>
                      <a:pt x="11700" y="3772"/>
                      <a:pt x="11700" y="3772"/>
                    </a:cubicBezTo>
                    <a:lnTo>
                      <a:pt x="48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7"/>
              <p:cNvSpPr/>
              <p:nvPr/>
            </p:nvSpPr>
            <p:spPr>
              <a:xfrm flipH="1">
                <a:off x="5703444" y="3190078"/>
                <a:ext cx="1252986" cy="719913"/>
              </a:xfrm>
              <a:custGeom>
                <a:avLst/>
                <a:gdLst/>
                <a:ahLst/>
                <a:cxnLst/>
                <a:rect l="l" t="t" r="r" b="b"/>
                <a:pathLst>
                  <a:path w="23088" h="13266" extrusionOk="0">
                    <a:moveTo>
                      <a:pt x="21874" y="0"/>
                    </a:moveTo>
                    <a:cubicBezTo>
                      <a:pt x="21472" y="0"/>
                      <a:pt x="21087" y="228"/>
                      <a:pt x="20908" y="617"/>
                    </a:cubicBezTo>
                    <a:lnTo>
                      <a:pt x="19853" y="2890"/>
                    </a:lnTo>
                    <a:lnTo>
                      <a:pt x="19244" y="4204"/>
                    </a:lnTo>
                    <a:lnTo>
                      <a:pt x="18984" y="4767"/>
                    </a:lnTo>
                    <a:lnTo>
                      <a:pt x="18851" y="5055"/>
                    </a:lnTo>
                    <a:lnTo>
                      <a:pt x="18411" y="6003"/>
                    </a:lnTo>
                    <a:cubicBezTo>
                      <a:pt x="18074" y="6732"/>
                      <a:pt x="17645" y="7395"/>
                      <a:pt x="17147" y="7983"/>
                    </a:cubicBezTo>
                    <a:cubicBezTo>
                      <a:pt x="17086" y="8057"/>
                      <a:pt x="17021" y="8131"/>
                      <a:pt x="16956" y="8203"/>
                    </a:cubicBezTo>
                    <a:cubicBezTo>
                      <a:pt x="16301" y="8927"/>
                      <a:pt x="15538" y="9528"/>
                      <a:pt x="14703" y="9994"/>
                    </a:cubicBezTo>
                    <a:cubicBezTo>
                      <a:pt x="14622" y="10040"/>
                      <a:pt x="14538" y="10084"/>
                      <a:pt x="14455" y="10126"/>
                    </a:cubicBezTo>
                    <a:cubicBezTo>
                      <a:pt x="13584" y="10579"/>
                      <a:pt x="12642" y="10885"/>
                      <a:pt x="11666" y="11032"/>
                    </a:cubicBezTo>
                    <a:cubicBezTo>
                      <a:pt x="11574" y="11047"/>
                      <a:pt x="11480" y="11059"/>
                      <a:pt x="11385" y="11070"/>
                    </a:cubicBezTo>
                    <a:cubicBezTo>
                      <a:pt x="11043" y="11110"/>
                      <a:pt x="10699" y="11130"/>
                      <a:pt x="10353" y="11130"/>
                    </a:cubicBezTo>
                    <a:cubicBezTo>
                      <a:pt x="9477" y="11130"/>
                      <a:pt x="8591" y="11000"/>
                      <a:pt x="7722" y="10726"/>
                    </a:cubicBezTo>
                    <a:cubicBezTo>
                      <a:pt x="7633" y="10699"/>
                      <a:pt x="7542" y="10668"/>
                      <a:pt x="7452" y="10637"/>
                    </a:cubicBezTo>
                    <a:cubicBezTo>
                      <a:pt x="7380" y="10611"/>
                      <a:pt x="7307" y="10585"/>
                      <a:pt x="7234" y="10556"/>
                    </a:cubicBezTo>
                    <a:lnTo>
                      <a:pt x="1563" y="8402"/>
                    </a:lnTo>
                    <a:cubicBezTo>
                      <a:pt x="1439" y="8355"/>
                      <a:pt x="1312" y="8333"/>
                      <a:pt x="1186" y="8333"/>
                    </a:cubicBezTo>
                    <a:cubicBezTo>
                      <a:pt x="758" y="8333"/>
                      <a:pt x="353" y="8595"/>
                      <a:pt x="191" y="9020"/>
                    </a:cubicBezTo>
                    <a:cubicBezTo>
                      <a:pt x="0" y="9522"/>
                      <a:pt x="214" y="10079"/>
                      <a:pt x="673" y="10331"/>
                    </a:cubicBezTo>
                    <a:cubicBezTo>
                      <a:pt x="715" y="10355"/>
                      <a:pt x="760" y="10375"/>
                      <a:pt x="807" y="10393"/>
                    </a:cubicBezTo>
                    <a:lnTo>
                      <a:pt x="1842" y="10787"/>
                    </a:lnTo>
                    <a:lnTo>
                      <a:pt x="6479" y="12547"/>
                    </a:lnTo>
                    <a:cubicBezTo>
                      <a:pt x="6900" y="12707"/>
                      <a:pt x="7328" y="12841"/>
                      <a:pt x="7761" y="12948"/>
                    </a:cubicBezTo>
                    <a:cubicBezTo>
                      <a:pt x="7895" y="12980"/>
                      <a:pt x="8027" y="13010"/>
                      <a:pt x="8160" y="13037"/>
                    </a:cubicBezTo>
                    <a:cubicBezTo>
                      <a:pt x="8892" y="13189"/>
                      <a:pt x="9636" y="13265"/>
                      <a:pt x="10379" y="13265"/>
                    </a:cubicBezTo>
                    <a:cubicBezTo>
                      <a:pt x="10999" y="13265"/>
                      <a:pt x="11618" y="13213"/>
                      <a:pt x="12231" y="13107"/>
                    </a:cubicBezTo>
                    <a:cubicBezTo>
                      <a:pt x="12346" y="13089"/>
                      <a:pt x="12462" y="13066"/>
                      <a:pt x="12577" y="13042"/>
                    </a:cubicBezTo>
                    <a:cubicBezTo>
                      <a:pt x="13237" y="12907"/>
                      <a:pt x="13887" y="12710"/>
                      <a:pt x="14522" y="12451"/>
                    </a:cubicBezTo>
                    <a:cubicBezTo>
                      <a:pt x="15006" y="12254"/>
                      <a:pt x="15473" y="12024"/>
                      <a:pt x="15918" y="11765"/>
                    </a:cubicBezTo>
                    <a:cubicBezTo>
                      <a:pt x="16008" y="11712"/>
                      <a:pt x="16097" y="11659"/>
                      <a:pt x="16185" y="11603"/>
                    </a:cubicBezTo>
                    <a:cubicBezTo>
                      <a:pt x="17116" y="11026"/>
                      <a:pt x="17951" y="10314"/>
                      <a:pt x="18666" y="9492"/>
                    </a:cubicBezTo>
                    <a:cubicBezTo>
                      <a:pt x="18733" y="9416"/>
                      <a:pt x="18796" y="9339"/>
                      <a:pt x="18860" y="9261"/>
                    </a:cubicBezTo>
                    <a:cubicBezTo>
                      <a:pt x="19447" y="8548"/>
                      <a:pt x="19947" y="7756"/>
                      <a:pt x="20343" y="6900"/>
                    </a:cubicBezTo>
                    <a:lnTo>
                      <a:pt x="20733" y="6056"/>
                    </a:lnTo>
                    <a:lnTo>
                      <a:pt x="20862" y="5782"/>
                    </a:lnTo>
                    <a:lnTo>
                      <a:pt x="21751" y="3864"/>
                    </a:lnTo>
                    <a:lnTo>
                      <a:pt x="22840" y="1512"/>
                    </a:lnTo>
                    <a:cubicBezTo>
                      <a:pt x="23087" y="979"/>
                      <a:pt x="22856" y="346"/>
                      <a:pt x="22321" y="99"/>
                    </a:cubicBezTo>
                    <a:cubicBezTo>
                      <a:pt x="22176" y="32"/>
                      <a:pt x="22024" y="0"/>
                      <a:pt x="218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7"/>
              <p:cNvSpPr/>
              <p:nvPr/>
            </p:nvSpPr>
            <p:spPr>
              <a:xfrm flipH="1">
                <a:off x="6637268" y="3068681"/>
                <a:ext cx="1543602" cy="1515800"/>
              </a:xfrm>
              <a:custGeom>
                <a:avLst/>
                <a:gdLst/>
                <a:ahLst/>
                <a:cxnLst/>
                <a:rect l="l" t="t" r="r" b="b"/>
                <a:pathLst>
                  <a:path w="28443" h="27932" extrusionOk="0">
                    <a:moveTo>
                      <a:pt x="5556" y="0"/>
                    </a:moveTo>
                    <a:lnTo>
                      <a:pt x="1502" y="12131"/>
                    </a:lnTo>
                    <a:cubicBezTo>
                      <a:pt x="0" y="16623"/>
                      <a:pt x="1321" y="21379"/>
                      <a:pt x="4507" y="24475"/>
                    </a:cubicBezTo>
                    <a:cubicBezTo>
                      <a:pt x="4575" y="24541"/>
                      <a:pt x="4645" y="24608"/>
                      <a:pt x="4714" y="24672"/>
                    </a:cubicBezTo>
                    <a:cubicBezTo>
                      <a:pt x="5905" y="25774"/>
                      <a:pt x="7339" y="26651"/>
                      <a:pt x="8972" y="27209"/>
                    </a:cubicBezTo>
                    <a:cubicBezTo>
                      <a:pt x="9036" y="27230"/>
                      <a:pt x="9099" y="27251"/>
                      <a:pt x="9163" y="27272"/>
                    </a:cubicBezTo>
                    <a:cubicBezTo>
                      <a:pt x="9227" y="27294"/>
                      <a:pt x="9289" y="27315"/>
                      <a:pt x="9352" y="27335"/>
                    </a:cubicBezTo>
                    <a:cubicBezTo>
                      <a:pt x="9548" y="27400"/>
                      <a:pt x="9743" y="27457"/>
                      <a:pt x="9940" y="27512"/>
                    </a:cubicBezTo>
                    <a:cubicBezTo>
                      <a:pt x="10982" y="27795"/>
                      <a:pt x="12033" y="27931"/>
                      <a:pt x="13070" y="27931"/>
                    </a:cubicBezTo>
                    <a:cubicBezTo>
                      <a:pt x="18065" y="27931"/>
                      <a:pt x="22718" y="24773"/>
                      <a:pt x="24387" y="19779"/>
                    </a:cubicBezTo>
                    <a:lnTo>
                      <a:pt x="27146" y="11527"/>
                    </a:lnTo>
                    <a:lnTo>
                      <a:pt x="28442" y="7648"/>
                    </a:lnTo>
                    <a:lnTo>
                      <a:pt x="55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7"/>
              <p:cNvSpPr/>
              <p:nvPr/>
            </p:nvSpPr>
            <p:spPr>
              <a:xfrm flipH="1">
                <a:off x="6617405" y="3042307"/>
                <a:ext cx="1281857" cy="467732"/>
              </a:xfrm>
              <a:custGeom>
                <a:avLst/>
                <a:gdLst/>
                <a:ahLst/>
                <a:cxnLst/>
                <a:rect l="l" t="t" r="r" b="b"/>
                <a:pathLst>
                  <a:path w="23620" h="8619" extrusionOk="0">
                    <a:moveTo>
                      <a:pt x="1951" y="0"/>
                    </a:moveTo>
                    <a:cubicBezTo>
                      <a:pt x="1043" y="0"/>
                      <a:pt x="477" y="156"/>
                      <a:pt x="367" y="485"/>
                    </a:cubicBezTo>
                    <a:cubicBezTo>
                      <a:pt x="1" y="1581"/>
                      <a:pt x="4828" y="4181"/>
                      <a:pt x="11148" y="6294"/>
                    </a:cubicBezTo>
                    <a:cubicBezTo>
                      <a:pt x="15570" y="7771"/>
                      <a:pt x="19552" y="8618"/>
                      <a:pt x="21670" y="8618"/>
                    </a:cubicBezTo>
                    <a:cubicBezTo>
                      <a:pt x="22578" y="8618"/>
                      <a:pt x="23143" y="8463"/>
                      <a:pt x="23253" y="8134"/>
                    </a:cubicBezTo>
                    <a:cubicBezTo>
                      <a:pt x="23620" y="7037"/>
                      <a:pt x="18792" y="4436"/>
                      <a:pt x="12473" y="2325"/>
                    </a:cubicBezTo>
                    <a:cubicBezTo>
                      <a:pt x="8050" y="847"/>
                      <a:pt x="4068" y="0"/>
                      <a:pt x="19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7"/>
              <p:cNvSpPr/>
              <p:nvPr/>
            </p:nvSpPr>
            <p:spPr>
              <a:xfrm flipH="1">
                <a:off x="6653549" y="3061572"/>
                <a:ext cx="1209515" cy="429147"/>
              </a:xfrm>
              <a:custGeom>
                <a:avLst/>
                <a:gdLst/>
                <a:ahLst/>
                <a:cxnLst/>
                <a:rect l="l" t="t" r="r" b="b"/>
                <a:pathLst>
                  <a:path w="22287" h="7908" extrusionOk="0">
                    <a:moveTo>
                      <a:pt x="1289" y="1"/>
                    </a:moveTo>
                    <a:cubicBezTo>
                      <a:pt x="358" y="1"/>
                      <a:pt x="61" y="168"/>
                      <a:pt x="37" y="242"/>
                    </a:cubicBezTo>
                    <a:cubicBezTo>
                      <a:pt x="0" y="351"/>
                      <a:pt x="329" y="1014"/>
                      <a:pt x="2601" y="2258"/>
                    </a:cubicBezTo>
                    <a:lnTo>
                      <a:pt x="2600" y="2258"/>
                    </a:lnTo>
                    <a:cubicBezTo>
                      <a:pt x="4629" y="3370"/>
                      <a:pt x="7468" y="4557"/>
                      <a:pt x="10593" y="5601"/>
                    </a:cubicBezTo>
                    <a:cubicBezTo>
                      <a:pt x="13631" y="6617"/>
                      <a:pt x="16552" y="7365"/>
                      <a:pt x="18819" y="7711"/>
                    </a:cubicBezTo>
                    <a:cubicBezTo>
                      <a:pt x="19779" y="7857"/>
                      <a:pt x="20485" y="7908"/>
                      <a:pt x="20998" y="7908"/>
                    </a:cubicBezTo>
                    <a:cubicBezTo>
                      <a:pt x="21929" y="7908"/>
                      <a:pt x="22226" y="7740"/>
                      <a:pt x="22250" y="7667"/>
                    </a:cubicBezTo>
                    <a:cubicBezTo>
                      <a:pt x="22286" y="7558"/>
                      <a:pt x="21958" y="6894"/>
                      <a:pt x="19686" y="5649"/>
                    </a:cubicBezTo>
                    <a:cubicBezTo>
                      <a:pt x="17656" y="4537"/>
                      <a:pt x="14817" y="3351"/>
                      <a:pt x="11694" y="2306"/>
                    </a:cubicBezTo>
                    <a:cubicBezTo>
                      <a:pt x="8657" y="1291"/>
                      <a:pt x="5735" y="542"/>
                      <a:pt x="3468" y="198"/>
                    </a:cubicBezTo>
                    <a:cubicBezTo>
                      <a:pt x="2508" y="52"/>
                      <a:pt x="1802" y="1"/>
                      <a:pt x="1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7"/>
              <p:cNvSpPr/>
              <p:nvPr/>
            </p:nvSpPr>
            <p:spPr>
              <a:xfrm flipH="1">
                <a:off x="6589781" y="2916570"/>
                <a:ext cx="1273446" cy="485803"/>
              </a:xfrm>
              <a:custGeom>
                <a:avLst/>
                <a:gdLst/>
                <a:ahLst/>
                <a:cxnLst/>
                <a:rect l="l" t="t" r="r" b="b"/>
                <a:pathLst>
                  <a:path w="23465" h="8952" extrusionOk="0">
                    <a:moveTo>
                      <a:pt x="644" y="1"/>
                    </a:moveTo>
                    <a:cubicBezTo>
                      <a:pt x="608" y="102"/>
                      <a:pt x="571" y="204"/>
                      <a:pt x="538" y="307"/>
                    </a:cubicBezTo>
                    <a:lnTo>
                      <a:pt x="367" y="817"/>
                    </a:lnTo>
                    <a:cubicBezTo>
                      <a:pt x="0" y="1914"/>
                      <a:pt x="4826" y="4513"/>
                      <a:pt x="11147" y="6626"/>
                    </a:cubicBezTo>
                    <a:cubicBezTo>
                      <a:pt x="15570" y="8104"/>
                      <a:pt x="19551" y="8952"/>
                      <a:pt x="21668" y="8952"/>
                    </a:cubicBezTo>
                    <a:cubicBezTo>
                      <a:pt x="22577" y="8952"/>
                      <a:pt x="23142" y="8796"/>
                      <a:pt x="23251" y="8467"/>
                    </a:cubicBezTo>
                    <a:lnTo>
                      <a:pt x="23422" y="7955"/>
                    </a:lnTo>
                    <a:cubicBezTo>
                      <a:pt x="23437" y="7912"/>
                      <a:pt x="23450" y="7871"/>
                      <a:pt x="23465" y="7829"/>
                    </a:cubicBezTo>
                    <a:lnTo>
                      <a:pt x="23465" y="7829"/>
                    </a:lnTo>
                    <a:cubicBezTo>
                      <a:pt x="23188" y="7920"/>
                      <a:pt x="22797" y="7965"/>
                      <a:pt x="22308" y="7965"/>
                    </a:cubicBezTo>
                    <a:cubicBezTo>
                      <a:pt x="20153" y="7965"/>
                      <a:pt x="16101" y="7102"/>
                      <a:pt x="11598" y="5598"/>
                    </a:cubicBezTo>
                    <a:cubicBezTo>
                      <a:pt x="5712" y="3630"/>
                      <a:pt x="1097" y="1246"/>
                      <a:pt x="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7"/>
              <p:cNvSpPr/>
              <p:nvPr/>
            </p:nvSpPr>
            <p:spPr>
              <a:xfrm flipH="1">
                <a:off x="6479885" y="2485740"/>
                <a:ext cx="1348392" cy="863070"/>
              </a:xfrm>
              <a:custGeom>
                <a:avLst/>
                <a:gdLst/>
                <a:ahLst/>
                <a:cxnLst/>
                <a:rect l="l" t="t" r="r" b="b"/>
                <a:pathLst>
                  <a:path w="24846" h="15904" extrusionOk="0">
                    <a:moveTo>
                      <a:pt x="11335" y="1"/>
                    </a:moveTo>
                    <a:cubicBezTo>
                      <a:pt x="9445" y="1"/>
                      <a:pt x="7603" y="449"/>
                      <a:pt x="5948" y="1274"/>
                    </a:cubicBezTo>
                    <a:cubicBezTo>
                      <a:pt x="3276" y="2607"/>
                      <a:pt x="1095" y="4929"/>
                      <a:pt x="0" y="7940"/>
                    </a:cubicBezTo>
                    <a:cubicBezTo>
                      <a:pt x="453" y="9185"/>
                      <a:pt x="5068" y="11569"/>
                      <a:pt x="10954" y="13537"/>
                    </a:cubicBezTo>
                    <a:cubicBezTo>
                      <a:pt x="15457" y="15041"/>
                      <a:pt x="19509" y="15904"/>
                      <a:pt x="21664" y="15904"/>
                    </a:cubicBezTo>
                    <a:cubicBezTo>
                      <a:pt x="22153" y="15904"/>
                      <a:pt x="22544" y="15859"/>
                      <a:pt x="22821" y="15768"/>
                    </a:cubicBezTo>
                    <a:cubicBezTo>
                      <a:pt x="24846" y="9483"/>
                      <a:pt x="21439" y="2725"/>
                      <a:pt x="15161" y="627"/>
                    </a:cubicBezTo>
                    <a:cubicBezTo>
                      <a:pt x="13892" y="202"/>
                      <a:pt x="12603" y="1"/>
                      <a:pt x="1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7"/>
              <p:cNvSpPr/>
              <p:nvPr/>
            </p:nvSpPr>
            <p:spPr>
              <a:xfrm flipH="1">
                <a:off x="6713463" y="3581401"/>
                <a:ext cx="871522" cy="1003080"/>
              </a:xfrm>
              <a:custGeom>
                <a:avLst/>
                <a:gdLst/>
                <a:ahLst/>
                <a:cxnLst/>
                <a:rect l="l" t="t" r="r" b="b"/>
                <a:pathLst>
                  <a:path w="16059" h="18484" extrusionOk="0">
                    <a:moveTo>
                      <a:pt x="11689" y="0"/>
                    </a:moveTo>
                    <a:cubicBezTo>
                      <a:pt x="9277" y="0"/>
                      <a:pt x="6932" y="1498"/>
                      <a:pt x="6117" y="4063"/>
                    </a:cubicBezTo>
                    <a:cubicBezTo>
                      <a:pt x="5037" y="7462"/>
                      <a:pt x="3225" y="12146"/>
                      <a:pt x="585" y="15808"/>
                    </a:cubicBezTo>
                    <a:cubicBezTo>
                      <a:pt x="578" y="15816"/>
                      <a:pt x="573" y="15825"/>
                      <a:pt x="566" y="15833"/>
                    </a:cubicBezTo>
                    <a:cubicBezTo>
                      <a:pt x="1" y="16617"/>
                      <a:pt x="234" y="17632"/>
                      <a:pt x="911" y="18149"/>
                    </a:cubicBezTo>
                    <a:cubicBezTo>
                      <a:pt x="1175" y="18349"/>
                      <a:pt x="1506" y="18474"/>
                      <a:pt x="1882" y="18482"/>
                    </a:cubicBezTo>
                    <a:cubicBezTo>
                      <a:pt x="1950" y="18483"/>
                      <a:pt x="2019" y="18484"/>
                      <a:pt x="2087" y="18484"/>
                    </a:cubicBezTo>
                    <a:cubicBezTo>
                      <a:pt x="7084" y="18484"/>
                      <a:pt x="11738" y="15327"/>
                      <a:pt x="13407" y="10331"/>
                    </a:cubicBezTo>
                    <a:lnTo>
                      <a:pt x="15413" y="4330"/>
                    </a:lnTo>
                    <a:lnTo>
                      <a:pt x="15532" y="3972"/>
                    </a:lnTo>
                    <a:lnTo>
                      <a:pt x="15861" y="2988"/>
                    </a:lnTo>
                    <a:cubicBezTo>
                      <a:pt x="16058" y="2402"/>
                      <a:pt x="15875" y="1756"/>
                      <a:pt x="15402" y="1360"/>
                    </a:cubicBezTo>
                    <a:cubicBezTo>
                      <a:pt x="15098" y="1102"/>
                      <a:pt x="14777" y="885"/>
                      <a:pt x="14445" y="704"/>
                    </a:cubicBezTo>
                    <a:cubicBezTo>
                      <a:pt x="14375" y="666"/>
                      <a:pt x="14304" y="628"/>
                      <a:pt x="14233" y="593"/>
                    </a:cubicBezTo>
                    <a:cubicBezTo>
                      <a:pt x="13421" y="191"/>
                      <a:pt x="12550" y="0"/>
                      <a:pt x="11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7"/>
              <p:cNvSpPr/>
              <p:nvPr/>
            </p:nvSpPr>
            <p:spPr>
              <a:xfrm flipH="1">
                <a:off x="6812560" y="3568702"/>
                <a:ext cx="801297" cy="997599"/>
              </a:xfrm>
              <a:custGeom>
                <a:avLst/>
                <a:gdLst/>
                <a:ahLst/>
                <a:cxnLst/>
                <a:rect l="l" t="t" r="r" b="b"/>
                <a:pathLst>
                  <a:path w="14765" h="18383" extrusionOk="0">
                    <a:moveTo>
                      <a:pt x="11794" y="1"/>
                    </a:moveTo>
                    <a:cubicBezTo>
                      <a:pt x="9383" y="1"/>
                      <a:pt x="7038" y="1497"/>
                      <a:pt x="6222" y="4063"/>
                    </a:cubicBezTo>
                    <a:lnTo>
                      <a:pt x="6223" y="4063"/>
                    </a:lnTo>
                    <a:cubicBezTo>
                      <a:pt x="5142" y="7463"/>
                      <a:pt x="3330" y="12145"/>
                      <a:pt x="690" y="15808"/>
                    </a:cubicBezTo>
                    <a:cubicBezTo>
                      <a:pt x="684" y="15817"/>
                      <a:pt x="678" y="15824"/>
                      <a:pt x="672" y="15833"/>
                    </a:cubicBezTo>
                    <a:cubicBezTo>
                      <a:pt x="1" y="16765"/>
                      <a:pt x="457" y="18022"/>
                      <a:pt x="1443" y="18383"/>
                    </a:cubicBezTo>
                    <a:cubicBezTo>
                      <a:pt x="766" y="17866"/>
                      <a:pt x="533" y="16851"/>
                      <a:pt x="1098" y="16067"/>
                    </a:cubicBezTo>
                    <a:cubicBezTo>
                      <a:pt x="1104" y="16059"/>
                      <a:pt x="1111" y="16050"/>
                      <a:pt x="1117" y="16041"/>
                    </a:cubicBezTo>
                    <a:cubicBezTo>
                      <a:pt x="3757" y="12378"/>
                      <a:pt x="5568" y="7696"/>
                      <a:pt x="6649" y="4296"/>
                    </a:cubicBezTo>
                    <a:cubicBezTo>
                      <a:pt x="7465" y="1731"/>
                      <a:pt x="9810" y="234"/>
                      <a:pt x="12221" y="234"/>
                    </a:cubicBezTo>
                    <a:cubicBezTo>
                      <a:pt x="13083" y="234"/>
                      <a:pt x="13953" y="425"/>
                      <a:pt x="14765" y="827"/>
                    </a:cubicBezTo>
                    <a:cubicBezTo>
                      <a:pt x="14694" y="785"/>
                      <a:pt x="14622" y="744"/>
                      <a:pt x="14551" y="704"/>
                    </a:cubicBezTo>
                    <a:cubicBezTo>
                      <a:pt x="13679" y="227"/>
                      <a:pt x="12732" y="1"/>
                      <a:pt x="117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7"/>
              <p:cNvSpPr/>
              <p:nvPr/>
            </p:nvSpPr>
            <p:spPr>
              <a:xfrm flipH="1">
                <a:off x="5729493" y="3280650"/>
                <a:ext cx="186689" cy="141150"/>
              </a:xfrm>
              <a:custGeom>
                <a:avLst/>
                <a:gdLst/>
                <a:ahLst/>
                <a:cxnLst/>
                <a:rect l="l" t="t" r="r" b="b"/>
                <a:pathLst>
                  <a:path w="3440" h="2601" extrusionOk="0">
                    <a:moveTo>
                      <a:pt x="546" y="1"/>
                    </a:moveTo>
                    <a:lnTo>
                      <a:pt x="83" y="1126"/>
                    </a:lnTo>
                    <a:cubicBezTo>
                      <a:pt x="1" y="1326"/>
                      <a:pt x="129" y="1588"/>
                      <a:pt x="401" y="1838"/>
                    </a:cubicBezTo>
                    <a:cubicBezTo>
                      <a:pt x="613" y="2035"/>
                      <a:pt x="911" y="2223"/>
                      <a:pt x="1264" y="2368"/>
                    </a:cubicBezTo>
                    <a:cubicBezTo>
                      <a:pt x="1642" y="2524"/>
                      <a:pt x="2013" y="2600"/>
                      <a:pt x="2315" y="2600"/>
                    </a:cubicBezTo>
                    <a:cubicBezTo>
                      <a:pt x="2342" y="2600"/>
                      <a:pt x="2369" y="2600"/>
                      <a:pt x="2395" y="2598"/>
                    </a:cubicBezTo>
                    <a:cubicBezTo>
                      <a:pt x="2689" y="2583"/>
                      <a:pt x="2906" y="2489"/>
                      <a:pt x="2976" y="2317"/>
                    </a:cubicBezTo>
                    <a:lnTo>
                      <a:pt x="3439" y="1191"/>
                    </a:lnTo>
                    <a:lnTo>
                      <a:pt x="5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7"/>
              <p:cNvSpPr/>
              <p:nvPr/>
            </p:nvSpPr>
            <p:spPr>
              <a:xfrm flipH="1">
                <a:off x="5650042" y="3164898"/>
                <a:ext cx="258054" cy="195797"/>
              </a:xfrm>
              <a:custGeom>
                <a:avLst/>
                <a:gdLst/>
                <a:ahLst/>
                <a:cxnLst/>
                <a:rect l="l" t="t" r="r" b="b"/>
                <a:pathLst>
                  <a:path w="4755" h="3608" extrusionOk="0">
                    <a:moveTo>
                      <a:pt x="488" y="1"/>
                    </a:moveTo>
                    <a:cubicBezTo>
                      <a:pt x="488" y="1"/>
                      <a:pt x="0" y="902"/>
                      <a:pt x="397" y="2134"/>
                    </a:cubicBezTo>
                    <a:cubicBezTo>
                      <a:pt x="250" y="2491"/>
                      <a:pt x="779" y="3047"/>
                      <a:pt x="1577" y="3376"/>
                    </a:cubicBezTo>
                    <a:cubicBezTo>
                      <a:pt x="1955" y="3530"/>
                      <a:pt x="2325" y="3607"/>
                      <a:pt x="2626" y="3607"/>
                    </a:cubicBezTo>
                    <a:cubicBezTo>
                      <a:pt x="2947" y="3607"/>
                      <a:pt x="3189" y="3520"/>
                      <a:pt x="3278" y="3348"/>
                    </a:cubicBezTo>
                    <a:lnTo>
                      <a:pt x="3290" y="3354"/>
                    </a:lnTo>
                    <a:cubicBezTo>
                      <a:pt x="4449" y="2779"/>
                      <a:pt x="4755" y="1802"/>
                      <a:pt x="4755" y="1802"/>
                    </a:cubicBezTo>
                    <a:lnTo>
                      <a:pt x="4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7"/>
              <p:cNvSpPr/>
              <p:nvPr/>
            </p:nvSpPr>
            <p:spPr>
              <a:xfrm flipH="1">
                <a:off x="5637940" y="3142160"/>
                <a:ext cx="255449" cy="140987"/>
              </a:xfrm>
              <a:custGeom>
                <a:avLst/>
                <a:gdLst/>
                <a:ahLst/>
                <a:cxnLst/>
                <a:rect l="l" t="t" r="r" b="b"/>
                <a:pathLst>
                  <a:path w="4707" h="2598" extrusionOk="0">
                    <a:moveTo>
                      <a:pt x="1198" y="1"/>
                    </a:moveTo>
                    <a:cubicBezTo>
                      <a:pt x="701" y="1"/>
                      <a:pt x="331" y="142"/>
                      <a:pt x="217" y="420"/>
                    </a:cubicBezTo>
                    <a:cubicBezTo>
                      <a:pt x="0" y="947"/>
                      <a:pt x="780" y="1769"/>
                      <a:pt x="1960" y="2254"/>
                    </a:cubicBezTo>
                    <a:cubicBezTo>
                      <a:pt x="2517" y="2484"/>
                      <a:pt x="3064" y="2597"/>
                      <a:pt x="3509" y="2597"/>
                    </a:cubicBezTo>
                    <a:cubicBezTo>
                      <a:pt x="4006" y="2597"/>
                      <a:pt x="4375" y="2456"/>
                      <a:pt x="4490" y="2178"/>
                    </a:cubicBezTo>
                    <a:cubicBezTo>
                      <a:pt x="4707" y="1650"/>
                      <a:pt x="3926" y="829"/>
                      <a:pt x="2746" y="343"/>
                    </a:cubicBezTo>
                    <a:cubicBezTo>
                      <a:pt x="2189" y="114"/>
                      <a:pt x="1642" y="1"/>
                      <a:pt x="1198"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7"/>
              <p:cNvSpPr/>
              <p:nvPr/>
            </p:nvSpPr>
            <p:spPr>
              <a:xfrm flipH="1">
                <a:off x="6655448" y="2790995"/>
                <a:ext cx="783225" cy="459374"/>
              </a:xfrm>
              <a:custGeom>
                <a:avLst/>
                <a:gdLst/>
                <a:ahLst/>
                <a:cxnLst/>
                <a:rect l="l" t="t" r="r" b="b"/>
                <a:pathLst>
                  <a:path w="14432" h="8465" extrusionOk="0">
                    <a:moveTo>
                      <a:pt x="2547" y="0"/>
                    </a:moveTo>
                    <a:cubicBezTo>
                      <a:pt x="1724" y="0"/>
                      <a:pt x="984" y="572"/>
                      <a:pt x="804" y="1409"/>
                    </a:cubicBezTo>
                    <a:lnTo>
                      <a:pt x="210" y="4152"/>
                    </a:lnTo>
                    <a:cubicBezTo>
                      <a:pt x="1" y="5117"/>
                      <a:pt x="614" y="6068"/>
                      <a:pt x="1578" y="6276"/>
                    </a:cubicBezTo>
                    <a:lnTo>
                      <a:pt x="11505" y="8424"/>
                    </a:lnTo>
                    <a:cubicBezTo>
                      <a:pt x="11633" y="8451"/>
                      <a:pt x="11760" y="8465"/>
                      <a:pt x="11885" y="8465"/>
                    </a:cubicBezTo>
                    <a:cubicBezTo>
                      <a:pt x="12708" y="8465"/>
                      <a:pt x="13447" y="7893"/>
                      <a:pt x="13629" y="7056"/>
                    </a:cubicBezTo>
                    <a:lnTo>
                      <a:pt x="14222" y="4313"/>
                    </a:lnTo>
                    <a:cubicBezTo>
                      <a:pt x="14431" y="3348"/>
                      <a:pt x="13818" y="2397"/>
                      <a:pt x="12855" y="2189"/>
                    </a:cubicBezTo>
                    <a:lnTo>
                      <a:pt x="2927" y="41"/>
                    </a:lnTo>
                    <a:cubicBezTo>
                      <a:pt x="2800" y="14"/>
                      <a:pt x="2672" y="0"/>
                      <a:pt x="2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7"/>
              <p:cNvSpPr/>
              <p:nvPr/>
            </p:nvSpPr>
            <p:spPr>
              <a:xfrm flipH="1">
                <a:off x="6535837" y="2816880"/>
                <a:ext cx="783225" cy="459374"/>
              </a:xfrm>
              <a:custGeom>
                <a:avLst/>
                <a:gdLst/>
                <a:ahLst/>
                <a:cxnLst/>
                <a:rect l="l" t="t" r="r" b="b"/>
                <a:pathLst>
                  <a:path w="14432" h="8465" extrusionOk="0">
                    <a:moveTo>
                      <a:pt x="2547" y="1"/>
                    </a:moveTo>
                    <a:cubicBezTo>
                      <a:pt x="1724" y="1"/>
                      <a:pt x="985" y="572"/>
                      <a:pt x="803" y="1409"/>
                    </a:cubicBezTo>
                    <a:lnTo>
                      <a:pt x="210" y="4152"/>
                    </a:lnTo>
                    <a:cubicBezTo>
                      <a:pt x="1" y="5117"/>
                      <a:pt x="614" y="6067"/>
                      <a:pt x="1578" y="6276"/>
                    </a:cubicBezTo>
                    <a:lnTo>
                      <a:pt x="11505" y="8424"/>
                    </a:lnTo>
                    <a:cubicBezTo>
                      <a:pt x="11632" y="8451"/>
                      <a:pt x="11759" y="8465"/>
                      <a:pt x="11884" y="8465"/>
                    </a:cubicBezTo>
                    <a:cubicBezTo>
                      <a:pt x="12707" y="8465"/>
                      <a:pt x="13447" y="7892"/>
                      <a:pt x="13629" y="7056"/>
                    </a:cubicBezTo>
                    <a:lnTo>
                      <a:pt x="14222" y="4313"/>
                    </a:lnTo>
                    <a:cubicBezTo>
                      <a:pt x="14431" y="3348"/>
                      <a:pt x="13818" y="2397"/>
                      <a:pt x="12855" y="2189"/>
                    </a:cubicBezTo>
                    <a:lnTo>
                      <a:pt x="2927" y="41"/>
                    </a:lnTo>
                    <a:cubicBezTo>
                      <a:pt x="2799" y="14"/>
                      <a:pt x="2672" y="1"/>
                      <a:pt x="25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7"/>
              <p:cNvSpPr/>
              <p:nvPr/>
            </p:nvSpPr>
            <p:spPr>
              <a:xfrm flipH="1">
                <a:off x="6558848" y="2836091"/>
                <a:ext cx="737204" cy="420899"/>
              </a:xfrm>
              <a:custGeom>
                <a:avLst/>
                <a:gdLst/>
                <a:ahLst/>
                <a:cxnLst/>
                <a:rect l="l" t="t" r="r" b="b"/>
                <a:pathLst>
                  <a:path w="13584" h="7756" extrusionOk="0">
                    <a:moveTo>
                      <a:pt x="2125" y="0"/>
                    </a:moveTo>
                    <a:cubicBezTo>
                      <a:pt x="1466" y="0"/>
                      <a:pt x="871" y="460"/>
                      <a:pt x="726" y="1129"/>
                    </a:cubicBezTo>
                    <a:lnTo>
                      <a:pt x="133" y="3874"/>
                    </a:lnTo>
                    <a:cubicBezTo>
                      <a:pt x="1" y="4485"/>
                      <a:pt x="275" y="5106"/>
                      <a:pt x="816" y="5416"/>
                    </a:cubicBezTo>
                    <a:cubicBezTo>
                      <a:pt x="944" y="5490"/>
                      <a:pt x="1082" y="5543"/>
                      <a:pt x="1229" y="5575"/>
                    </a:cubicBezTo>
                    <a:lnTo>
                      <a:pt x="11155" y="7723"/>
                    </a:lnTo>
                    <a:cubicBezTo>
                      <a:pt x="11257" y="7745"/>
                      <a:pt x="11358" y="7755"/>
                      <a:pt x="11459" y="7755"/>
                    </a:cubicBezTo>
                    <a:cubicBezTo>
                      <a:pt x="12118" y="7755"/>
                      <a:pt x="12713" y="7297"/>
                      <a:pt x="12858" y="6626"/>
                    </a:cubicBezTo>
                    <a:lnTo>
                      <a:pt x="13451" y="3883"/>
                    </a:lnTo>
                    <a:cubicBezTo>
                      <a:pt x="13583" y="3271"/>
                      <a:pt x="13309" y="2652"/>
                      <a:pt x="12767" y="2340"/>
                    </a:cubicBezTo>
                    <a:cubicBezTo>
                      <a:pt x="12640" y="2266"/>
                      <a:pt x="12500" y="2212"/>
                      <a:pt x="12355" y="2181"/>
                    </a:cubicBezTo>
                    <a:lnTo>
                      <a:pt x="2427" y="33"/>
                    </a:lnTo>
                    <a:cubicBezTo>
                      <a:pt x="2326" y="11"/>
                      <a:pt x="2225" y="0"/>
                      <a:pt x="2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7"/>
              <p:cNvSpPr/>
              <p:nvPr/>
            </p:nvSpPr>
            <p:spPr>
              <a:xfrm flipH="1">
                <a:off x="6623809" y="3010290"/>
                <a:ext cx="111199" cy="193409"/>
              </a:xfrm>
              <a:custGeom>
                <a:avLst/>
                <a:gdLst/>
                <a:ahLst/>
                <a:cxnLst/>
                <a:rect l="l" t="t" r="r" b="b"/>
                <a:pathLst>
                  <a:path w="2049" h="3564" extrusionOk="0">
                    <a:moveTo>
                      <a:pt x="1252" y="1"/>
                    </a:moveTo>
                    <a:cubicBezTo>
                      <a:pt x="916" y="1"/>
                      <a:pt x="615" y="234"/>
                      <a:pt x="540" y="575"/>
                    </a:cubicBezTo>
                    <a:lnTo>
                      <a:pt x="86" y="2680"/>
                    </a:lnTo>
                    <a:cubicBezTo>
                      <a:pt x="1" y="3074"/>
                      <a:pt x="249" y="3462"/>
                      <a:pt x="643" y="3547"/>
                    </a:cubicBezTo>
                    <a:cubicBezTo>
                      <a:pt x="695" y="3558"/>
                      <a:pt x="746" y="3563"/>
                      <a:pt x="797" y="3563"/>
                    </a:cubicBezTo>
                    <a:cubicBezTo>
                      <a:pt x="1132" y="3563"/>
                      <a:pt x="1434" y="3330"/>
                      <a:pt x="1508" y="2988"/>
                    </a:cubicBezTo>
                    <a:lnTo>
                      <a:pt x="1964" y="882"/>
                    </a:lnTo>
                    <a:cubicBezTo>
                      <a:pt x="2049" y="490"/>
                      <a:pt x="1799" y="102"/>
                      <a:pt x="1406" y="17"/>
                    </a:cubicBezTo>
                    <a:cubicBezTo>
                      <a:pt x="1355" y="6"/>
                      <a:pt x="1303" y="1"/>
                      <a:pt x="1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flipH="1">
                <a:off x="6933365" y="2941858"/>
                <a:ext cx="111308" cy="193355"/>
              </a:xfrm>
              <a:custGeom>
                <a:avLst/>
                <a:gdLst/>
                <a:ahLst/>
                <a:cxnLst/>
                <a:rect l="l" t="t" r="r" b="b"/>
                <a:pathLst>
                  <a:path w="2051" h="3563" extrusionOk="0">
                    <a:moveTo>
                      <a:pt x="1253" y="0"/>
                    </a:moveTo>
                    <a:cubicBezTo>
                      <a:pt x="917" y="0"/>
                      <a:pt x="615" y="233"/>
                      <a:pt x="542" y="574"/>
                    </a:cubicBezTo>
                    <a:lnTo>
                      <a:pt x="87" y="2679"/>
                    </a:lnTo>
                    <a:cubicBezTo>
                      <a:pt x="1" y="3073"/>
                      <a:pt x="251" y="3461"/>
                      <a:pt x="645" y="3546"/>
                    </a:cubicBezTo>
                    <a:cubicBezTo>
                      <a:pt x="696" y="3557"/>
                      <a:pt x="748" y="3562"/>
                      <a:pt x="799" y="3562"/>
                    </a:cubicBezTo>
                    <a:cubicBezTo>
                      <a:pt x="1134" y="3562"/>
                      <a:pt x="1436" y="3329"/>
                      <a:pt x="1509" y="2988"/>
                    </a:cubicBezTo>
                    <a:lnTo>
                      <a:pt x="1965" y="883"/>
                    </a:lnTo>
                    <a:cubicBezTo>
                      <a:pt x="2050" y="489"/>
                      <a:pt x="1800" y="101"/>
                      <a:pt x="1408" y="17"/>
                    </a:cubicBezTo>
                    <a:cubicBezTo>
                      <a:pt x="1356" y="5"/>
                      <a:pt x="1304" y="0"/>
                      <a:pt x="12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flipH="1">
                <a:off x="5438823" y="3142160"/>
                <a:ext cx="314006" cy="151840"/>
              </a:xfrm>
              <a:custGeom>
                <a:avLst/>
                <a:gdLst/>
                <a:ahLst/>
                <a:cxnLst/>
                <a:rect l="l" t="t" r="r" b="b"/>
                <a:pathLst>
                  <a:path w="5786" h="2798" extrusionOk="0">
                    <a:moveTo>
                      <a:pt x="5180" y="1"/>
                    </a:moveTo>
                    <a:cubicBezTo>
                      <a:pt x="4976" y="1"/>
                      <a:pt x="4781" y="119"/>
                      <a:pt x="4693" y="318"/>
                    </a:cubicBezTo>
                    <a:cubicBezTo>
                      <a:pt x="4307" y="1189"/>
                      <a:pt x="3451" y="1732"/>
                      <a:pt x="2525" y="1732"/>
                    </a:cubicBezTo>
                    <a:cubicBezTo>
                      <a:pt x="2390" y="1732"/>
                      <a:pt x="2252" y="1721"/>
                      <a:pt x="2115" y="1697"/>
                    </a:cubicBezTo>
                    <a:lnTo>
                      <a:pt x="662" y="1444"/>
                    </a:lnTo>
                    <a:cubicBezTo>
                      <a:pt x="632" y="1439"/>
                      <a:pt x="601" y="1436"/>
                      <a:pt x="571" y="1436"/>
                    </a:cubicBezTo>
                    <a:cubicBezTo>
                      <a:pt x="317" y="1436"/>
                      <a:pt x="92" y="1618"/>
                      <a:pt x="47" y="1877"/>
                    </a:cubicBezTo>
                    <a:cubicBezTo>
                      <a:pt x="0" y="2141"/>
                      <a:pt x="158" y="2394"/>
                      <a:pt x="405" y="2474"/>
                    </a:cubicBezTo>
                    <a:cubicBezTo>
                      <a:pt x="429" y="2483"/>
                      <a:pt x="453" y="2489"/>
                      <a:pt x="479" y="2493"/>
                    </a:cubicBezTo>
                    <a:lnTo>
                      <a:pt x="1932" y="2746"/>
                    </a:lnTo>
                    <a:cubicBezTo>
                      <a:pt x="2131" y="2781"/>
                      <a:pt x="2329" y="2798"/>
                      <a:pt x="2525" y="2798"/>
                    </a:cubicBezTo>
                    <a:cubicBezTo>
                      <a:pt x="3868" y="2798"/>
                      <a:pt x="5108" y="2011"/>
                      <a:pt x="5667" y="749"/>
                    </a:cubicBezTo>
                    <a:cubicBezTo>
                      <a:pt x="5785" y="479"/>
                      <a:pt x="5664" y="165"/>
                      <a:pt x="5394" y="46"/>
                    </a:cubicBezTo>
                    <a:cubicBezTo>
                      <a:pt x="5325" y="15"/>
                      <a:pt x="5252" y="1"/>
                      <a:pt x="5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flipH="1">
                <a:off x="5543999" y="2995258"/>
                <a:ext cx="213770" cy="230094"/>
              </a:xfrm>
              <a:custGeom>
                <a:avLst/>
                <a:gdLst/>
                <a:ahLst/>
                <a:cxnLst/>
                <a:rect l="l" t="t" r="r" b="b"/>
                <a:pathLst>
                  <a:path w="3939" h="4240" extrusionOk="0">
                    <a:moveTo>
                      <a:pt x="3307" y="1"/>
                    </a:moveTo>
                    <a:cubicBezTo>
                      <a:pt x="3296" y="1"/>
                      <a:pt x="3285" y="1"/>
                      <a:pt x="3274" y="2"/>
                    </a:cubicBezTo>
                    <a:cubicBezTo>
                      <a:pt x="2980" y="20"/>
                      <a:pt x="2757" y="273"/>
                      <a:pt x="2777" y="567"/>
                    </a:cubicBezTo>
                    <a:cubicBezTo>
                      <a:pt x="2847" y="1658"/>
                      <a:pt x="2167" y="2650"/>
                      <a:pt x="1126" y="2980"/>
                    </a:cubicBezTo>
                    <a:lnTo>
                      <a:pt x="435" y="3200"/>
                    </a:lnTo>
                    <a:cubicBezTo>
                      <a:pt x="155" y="3289"/>
                      <a:pt x="1" y="3587"/>
                      <a:pt x="88" y="3868"/>
                    </a:cubicBezTo>
                    <a:cubicBezTo>
                      <a:pt x="148" y="4051"/>
                      <a:pt x="296" y="4181"/>
                      <a:pt x="472" y="4224"/>
                    </a:cubicBezTo>
                    <a:cubicBezTo>
                      <a:pt x="513" y="4234"/>
                      <a:pt x="555" y="4239"/>
                      <a:pt x="598" y="4239"/>
                    </a:cubicBezTo>
                    <a:cubicBezTo>
                      <a:pt x="651" y="4239"/>
                      <a:pt x="705" y="4231"/>
                      <a:pt x="758" y="4214"/>
                    </a:cubicBezTo>
                    <a:lnTo>
                      <a:pt x="1447" y="3995"/>
                    </a:lnTo>
                    <a:cubicBezTo>
                      <a:pt x="2956" y="3516"/>
                      <a:pt x="3939" y="2079"/>
                      <a:pt x="3839" y="499"/>
                    </a:cubicBezTo>
                    <a:cubicBezTo>
                      <a:pt x="3821" y="218"/>
                      <a:pt x="3587" y="1"/>
                      <a:pt x="3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7"/>
              <p:cNvSpPr/>
              <p:nvPr/>
            </p:nvSpPr>
            <p:spPr>
              <a:xfrm flipH="1">
                <a:off x="6831717" y="2553520"/>
                <a:ext cx="417445" cy="240514"/>
              </a:xfrm>
              <a:custGeom>
                <a:avLst/>
                <a:gdLst/>
                <a:ahLst/>
                <a:cxnLst/>
                <a:rect l="l" t="t" r="r" b="b"/>
                <a:pathLst>
                  <a:path w="7692" h="4432" extrusionOk="0">
                    <a:moveTo>
                      <a:pt x="2638" y="0"/>
                    </a:moveTo>
                    <a:cubicBezTo>
                      <a:pt x="1529" y="0"/>
                      <a:pt x="620" y="328"/>
                      <a:pt x="229" y="900"/>
                    </a:cubicBezTo>
                    <a:cubicBezTo>
                      <a:pt x="150" y="1015"/>
                      <a:pt x="93" y="1141"/>
                      <a:pt x="58" y="1274"/>
                    </a:cubicBezTo>
                    <a:lnTo>
                      <a:pt x="58" y="1276"/>
                    </a:lnTo>
                    <a:cubicBezTo>
                      <a:pt x="0" y="1498"/>
                      <a:pt x="11" y="1729"/>
                      <a:pt x="84" y="1960"/>
                    </a:cubicBezTo>
                    <a:cubicBezTo>
                      <a:pt x="368" y="2881"/>
                      <a:pt x="1598" y="3807"/>
                      <a:pt x="3219" y="4220"/>
                    </a:cubicBezTo>
                    <a:cubicBezTo>
                      <a:pt x="3777" y="4364"/>
                      <a:pt x="4324" y="4431"/>
                      <a:pt x="4829" y="4431"/>
                    </a:cubicBezTo>
                    <a:cubicBezTo>
                      <a:pt x="6161" y="4431"/>
                      <a:pt x="7203" y="3960"/>
                      <a:pt x="7409" y="3157"/>
                    </a:cubicBezTo>
                    <a:cubicBezTo>
                      <a:pt x="7692" y="2048"/>
                      <a:pt x="6277" y="731"/>
                      <a:pt x="4246" y="211"/>
                    </a:cubicBezTo>
                    <a:cubicBezTo>
                      <a:pt x="3688" y="68"/>
                      <a:pt x="3142" y="0"/>
                      <a:pt x="26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7"/>
              <p:cNvSpPr/>
              <p:nvPr/>
            </p:nvSpPr>
            <p:spPr>
              <a:xfrm flipH="1">
                <a:off x="7214049" y="2602415"/>
                <a:ext cx="35113" cy="57524"/>
              </a:xfrm>
              <a:custGeom>
                <a:avLst/>
                <a:gdLst/>
                <a:ahLst/>
                <a:cxnLst/>
                <a:rect l="l" t="t" r="r" b="b"/>
                <a:pathLst>
                  <a:path w="647" h="1060" extrusionOk="0">
                    <a:moveTo>
                      <a:pt x="227" y="1"/>
                    </a:moveTo>
                    <a:cubicBezTo>
                      <a:pt x="149" y="114"/>
                      <a:pt x="91" y="240"/>
                      <a:pt x="58" y="375"/>
                    </a:cubicBezTo>
                    <a:cubicBezTo>
                      <a:pt x="0" y="597"/>
                      <a:pt x="11" y="828"/>
                      <a:pt x="84" y="1059"/>
                    </a:cubicBezTo>
                    <a:cubicBezTo>
                      <a:pt x="330" y="1020"/>
                      <a:pt x="529" y="875"/>
                      <a:pt x="583" y="661"/>
                    </a:cubicBezTo>
                    <a:cubicBezTo>
                      <a:pt x="647" y="413"/>
                      <a:pt x="496" y="149"/>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7"/>
              <p:cNvSpPr/>
              <p:nvPr/>
            </p:nvSpPr>
            <p:spPr>
              <a:xfrm flipH="1">
                <a:off x="7295997" y="2889979"/>
                <a:ext cx="109028" cy="154825"/>
              </a:xfrm>
              <a:custGeom>
                <a:avLst/>
                <a:gdLst/>
                <a:ahLst/>
                <a:cxnLst/>
                <a:rect l="l" t="t" r="r" b="b"/>
                <a:pathLst>
                  <a:path w="2009" h="2853" extrusionOk="0">
                    <a:moveTo>
                      <a:pt x="1036" y="0"/>
                    </a:moveTo>
                    <a:cubicBezTo>
                      <a:pt x="887" y="0"/>
                      <a:pt x="753" y="104"/>
                      <a:pt x="720" y="255"/>
                    </a:cubicBezTo>
                    <a:lnTo>
                      <a:pt x="271" y="2327"/>
                    </a:lnTo>
                    <a:cubicBezTo>
                      <a:pt x="234" y="2501"/>
                      <a:pt x="0" y="2598"/>
                      <a:pt x="176" y="2636"/>
                    </a:cubicBezTo>
                    <a:lnTo>
                      <a:pt x="1139" y="2845"/>
                    </a:lnTo>
                    <a:cubicBezTo>
                      <a:pt x="1162" y="2850"/>
                      <a:pt x="1186" y="2852"/>
                      <a:pt x="1208" y="2852"/>
                    </a:cubicBezTo>
                    <a:cubicBezTo>
                      <a:pt x="1357" y="2852"/>
                      <a:pt x="1491" y="2749"/>
                      <a:pt x="1524" y="2596"/>
                    </a:cubicBezTo>
                    <a:lnTo>
                      <a:pt x="1971" y="526"/>
                    </a:lnTo>
                    <a:cubicBezTo>
                      <a:pt x="2009" y="352"/>
                      <a:pt x="1898" y="179"/>
                      <a:pt x="1724" y="141"/>
                    </a:cubicBezTo>
                    <a:lnTo>
                      <a:pt x="1105" y="8"/>
                    </a:lnTo>
                    <a:cubicBezTo>
                      <a:pt x="1081" y="3"/>
                      <a:pt x="1058" y="0"/>
                      <a:pt x="1036"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7"/>
              <p:cNvSpPr/>
              <p:nvPr/>
            </p:nvSpPr>
            <p:spPr>
              <a:xfrm flipH="1">
                <a:off x="7323620" y="2886180"/>
                <a:ext cx="86126" cy="152383"/>
              </a:xfrm>
              <a:custGeom>
                <a:avLst/>
                <a:gdLst/>
                <a:ahLst/>
                <a:cxnLst/>
                <a:rect l="l" t="t" r="r" b="b"/>
                <a:pathLst>
                  <a:path w="1587" h="2808" extrusionOk="0">
                    <a:moveTo>
                      <a:pt x="802" y="1"/>
                    </a:moveTo>
                    <a:cubicBezTo>
                      <a:pt x="653" y="1"/>
                      <a:pt x="519" y="104"/>
                      <a:pt x="487" y="255"/>
                    </a:cubicBezTo>
                    <a:lnTo>
                      <a:pt x="39" y="2327"/>
                    </a:lnTo>
                    <a:cubicBezTo>
                      <a:pt x="1" y="2501"/>
                      <a:pt x="112" y="2674"/>
                      <a:pt x="286" y="2712"/>
                    </a:cubicBezTo>
                    <a:lnTo>
                      <a:pt x="717" y="2800"/>
                    </a:lnTo>
                    <a:cubicBezTo>
                      <a:pt x="741" y="2805"/>
                      <a:pt x="764" y="2807"/>
                      <a:pt x="786" y="2807"/>
                    </a:cubicBezTo>
                    <a:cubicBezTo>
                      <a:pt x="935" y="2807"/>
                      <a:pt x="1069" y="2704"/>
                      <a:pt x="1102" y="2551"/>
                    </a:cubicBezTo>
                    <a:lnTo>
                      <a:pt x="1549" y="481"/>
                    </a:lnTo>
                    <a:cubicBezTo>
                      <a:pt x="1587" y="306"/>
                      <a:pt x="1476" y="134"/>
                      <a:pt x="1302" y="96"/>
                    </a:cubicBezTo>
                    <a:lnTo>
                      <a:pt x="870" y="8"/>
                    </a:lnTo>
                    <a:cubicBezTo>
                      <a:pt x="847" y="3"/>
                      <a:pt x="824"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7"/>
              <p:cNvSpPr/>
              <p:nvPr/>
            </p:nvSpPr>
            <p:spPr>
              <a:xfrm flipH="1">
                <a:off x="7251441" y="2467832"/>
                <a:ext cx="130574" cy="488625"/>
              </a:xfrm>
              <a:custGeom>
                <a:avLst/>
                <a:gdLst/>
                <a:ahLst/>
                <a:cxnLst/>
                <a:rect l="l" t="t" r="r" b="b"/>
                <a:pathLst>
                  <a:path w="2406" h="9004" extrusionOk="0">
                    <a:moveTo>
                      <a:pt x="2107" y="1"/>
                    </a:moveTo>
                    <a:cubicBezTo>
                      <a:pt x="1980" y="1"/>
                      <a:pt x="1867" y="89"/>
                      <a:pt x="1839" y="216"/>
                    </a:cubicBezTo>
                    <a:lnTo>
                      <a:pt x="32" y="8671"/>
                    </a:lnTo>
                    <a:cubicBezTo>
                      <a:pt x="0" y="8818"/>
                      <a:pt x="94" y="8965"/>
                      <a:pt x="243" y="8997"/>
                    </a:cubicBezTo>
                    <a:cubicBezTo>
                      <a:pt x="262" y="9001"/>
                      <a:pt x="281" y="9003"/>
                      <a:pt x="300" y="9003"/>
                    </a:cubicBezTo>
                    <a:cubicBezTo>
                      <a:pt x="426" y="9003"/>
                      <a:pt x="539" y="8915"/>
                      <a:pt x="567" y="8786"/>
                    </a:cubicBezTo>
                    <a:lnTo>
                      <a:pt x="2374" y="331"/>
                    </a:lnTo>
                    <a:cubicBezTo>
                      <a:pt x="2406" y="184"/>
                      <a:pt x="2312" y="39"/>
                      <a:pt x="2165" y="7"/>
                    </a:cubicBezTo>
                    <a:cubicBezTo>
                      <a:pt x="2145" y="3"/>
                      <a:pt x="2126" y="1"/>
                      <a:pt x="2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7"/>
              <p:cNvSpPr/>
              <p:nvPr/>
            </p:nvSpPr>
            <p:spPr>
              <a:xfrm flipH="1">
                <a:off x="5824303" y="3448771"/>
                <a:ext cx="109137" cy="70005"/>
              </a:xfrm>
              <a:custGeom>
                <a:avLst/>
                <a:gdLst/>
                <a:ahLst/>
                <a:cxnLst/>
                <a:rect l="l" t="t" r="r" b="b"/>
                <a:pathLst>
                  <a:path w="2011" h="1290" extrusionOk="0">
                    <a:moveTo>
                      <a:pt x="134" y="0"/>
                    </a:moveTo>
                    <a:lnTo>
                      <a:pt x="1" y="288"/>
                    </a:lnTo>
                    <a:cubicBezTo>
                      <a:pt x="272" y="609"/>
                      <a:pt x="558" y="832"/>
                      <a:pt x="834" y="983"/>
                    </a:cubicBezTo>
                    <a:cubicBezTo>
                      <a:pt x="1228" y="1198"/>
                      <a:pt x="1602" y="1271"/>
                      <a:pt x="1883" y="1289"/>
                    </a:cubicBezTo>
                    <a:lnTo>
                      <a:pt x="2011" y="1015"/>
                    </a:lnTo>
                    <a:lnTo>
                      <a:pt x="2011" y="1015"/>
                    </a:lnTo>
                    <a:cubicBezTo>
                      <a:pt x="2008" y="1015"/>
                      <a:pt x="2006" y="1015"/>
                      <a:pt x="2004" y="1015"/>
                    </a:cubicBezTo>
                    <a:cubicBezTo>
                      <a:pt x="1583" y="1015"/>
                      <a:pt x="809" y="877"/>
                      <a:pt x="13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7"/>
              <p:cNvSpPr/>
              <p:nvPr/>
            </p:nvSpPr>
            <p:spPr>
              <a:xfrm flipH="1">
                <a:off x="5932897" y="3623241"/>
                <a:ext cx="103384" cy="81944"/>
              </a:xfrm>
              <a:custGeom>
                <a:avLst/>
                <a:gdLst/>
                <a:ahLst/>
                <a:cxnLst/>
                <a:rect l="l" t="t" r="r" b="b"/>
                <a:pathLst>
                  <a:path w="1905" h="1510" extrusionOk="0">
                    <a:moveTo>
                      <a:pt x="192" y="1"/>
                    </a:moveTo>
                    <a:cubicBezTo>
                      <a:pt x="129" y="75"/>
                      <a:pt x="66" y="149"/>
                      <a:pt x="1" y="221"/>
                    </a:cubicBezTo>
                    <a:cubicBezTo>
                      <a:pt x="352" y="726"/>
                      <a:pt x="773" y="1054"/>
                      <a:pt x="1163" y="1267"/>
                    </a:cubicBezTo>
                    <a:cubicBezTo>
                      <a:pt x="1358" y="1375"/>
                      <a:pt x="1546" y="1452"/>
                      <a:pt x="1711" y="1510"/>
                    </a:cubicBezTo>
                    <a:cubicBezTo>
                      <a:pt x="1778" y="1434"/>
                      <a:pt x="1841" y="1357"/>
                      <a:pt x="1905" y="1279"/>
                    </a:cubicBezTo>
                    <a:cubicBezTo>
                      <a:pt x="1440" y="1143"/>
                      <a:pt x="723" y="811"/>
                      <a:pt x="19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7"/>
              <p:cNvSpPr/>
              <p:nvPr/>
            </p:nvSpPr>
            <p:spPr>
              <a:xfrm flipH="1">
                <a:off x="6078070" y="3732427"/>
                <a:ext cx="93941" cy="96162"/>
              </a:xfrm>
              <a:custGeom>
                <a:avLst/>
                <a:gdLst/>
                <a:ahLst/>
                <a:cxnLst/>
                <a:rect l="l" t="t" r="r" b="b"/>
                <a:pathLst>
                  <a:path w="1731" h="1772" extrusionOk="0">
                    <a:moveTo>
                      <a:pt x="249" y="0"/>
                    </a:moveTo>
                    <a:cubicBezTo>
                      <a:pt x="168" y="46"/>
                      <a:pt x="84" y="90"/>
                      <a:pt x="1" y="132"/>
                    </a:cubicBezTo>
                    <a:cubicBezTo>
                      <a:pt x="342" y="940"/>
                      <a:pt x="948" y="1456"/>
                      <a:pt x="1464" y="1771"/>
                    </a:cubicBezTo>
                    <a:cubicBezTo>
                      <a:pt x="1554" y="1718"/>
                      <a:pt x="1643" y="1665"/>
                      <a:pt x="1731" y="1609"/>
                    </a:cubicBezTo>
                    <a:cubicBezTo>
                      <a:pt x="1223" y="1330"/>
                      <a:pt x="587" y="835"/>
                      <a:pt x="24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7"/>
              <p:cNvSpPr/>
              <p:nvPr/>
            </p:nvSpPr>
            <p:spPr>
              <a:xfrm flipH="1">
                <a:off x="6273876" y="3788648"/>
                <a:ext cx="65287" cy="112768"/>
              </a:xfrm>
              <a:custGeom>
                <a:avLst/>
                <a:gdLst/>
                <a:ahLst/>
                <a:cxnLst/>
                <a:rect l="l" t="t" r="r" b="b"/>
                <a:pathLst>
                  <a:path w="1203" h="2078" extrusionOk="0">
                    <a:moveTo>
                      <a:pt x="294" y="0"/>
                    </a:moveTo>
                    <a:cubicBezTo>
                      <a:pt x="200" y="16"/>
                      <a:pt x="105" y="28"/>
                      <a:pt x="11" y="40"/>
                    </a:cubicBezTo>
                    <a:cubicBezTo>
                      <a:pt x="0" y="1050"/>
                      <a:pt x="468" y="1706"/>
                      <a:pt x="857" y="2077"/>
                    </a:cubicBezTo>
                    <a:cubicBezTo>
                      <a:pt x="972" y="2057"/>
                      <a:pt x="1088" y="2036"/>
                      <a:pt x="1203" y="2012"/>
                    </a:cubicBezTo>
                    <a:cubicBezTo>
                      <a:pt x="839" y="1724"/>
                      <a:pt x="264" y="1096"/>
                      <a:pt x="29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7"/>
              <p:cNvSpPr/>
              <p:nvPr/>
            </p:nvSpPr>
            <p:spPr>
              <a:xfrm flipH="1">
                <a:off x="6513586" y="3767267"/>
                <a:ext cx="57906" cy="130351"/>
              </a:xfrm>
              <a:custGeom>
                <a:avLst/>
                <a:gdLst/>
                <a:ahLst/>
                <a:cxnLst/>
                <a:rect l="l" t="t" r="r" b="b"/>
                <a:pathLst>
                  <a:path w="1067" h="2402" extrusionOk="0">
                    <a:moveTo>
                      <a:pt x="359" y="1"/>
                    </a:moveTo>
                    <a:lnTo>
                      <a:pt x="359" y="1"/>
                    </a:lnTo>
                    <a:cubicBezTo>
                      <a:pt x="0" y="912"/>
                      <a:pt x="299" y="1732"/>
                      <a:pt x="668" y="2311"/>
                    </a:cubicBezTo>
                    <a:cubicBezTo>
                      <a:pt x="800" y="2344"/>
                      <a:pt x="934" y="2374"/>
                      <a:pt x="1067" y="2401"/>
                    </a:cubicBezTo>
                    <a:cubicBezTo>
                      <a:pt x="665" y="1880"/>
                      <a:pt x="246" y="1043"/>
                      <a:pt x="631" y="90"/>
                    </a:cubicBezTo>
                    <a:cubicBezTo>
                      <a:pt x="540" y="63"/>
                      <a:pt x="450" y="32"/>
                      <a:pt x="35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7"/>
              <p:cNvSpPr/>
              <p:nvPr/>
            </p:nvSpPr>
            <p:spPr>
              <a:xfrm flipH="1">
                <a:off x="7583357" y="4330509"/>
                <a:ext cx="495811" cy="409231"/>
              </a:xfrm>
              <a:custGeom>
                <a:avLst/>
                <a:gdLst/>
                <a:ahLst/>
                <a:cxnLst/>
                <a:rect l="l" t="t" r="r" b="b"/>
                <a:pathLst>
                  <a:path w="9136" h="7541" extrusionOk="0">
                    <a:moveTo>
                      <a:pt x="229" y="0"/>
                    </a:moveTo>
                    <a:cubicBezTo>
                      <a:pt x="153" y="56"/>
                      <a:pt x="77" y="114"/>
                      <a:pt x="0" y="173"/>
                    </a:cubicBezTo>
                    <a:cubicBezTo>
                      <a:pt x="652" y="1229"/>
                      <a:pt x="1609" y="1856"/>
                      <a:pt x="1972" y="2068"/>
                    </a:cubicBezTo>
                    <a:cubicBezTo>
                      <a:pt x="1721" y="2419"/>
                      <a:pt x="1468" y="2810"/>
                      <a:pt x="1224" y="3243"/>
                    </a:cubicBezTo>
                    <a:lnTo>
                      <a:pt x="1165" y="3349"/>
                    </a:lnTo>
                    <a:lnTo>
                      <a:pt x="1260" y="3424"/>
                    </a:lnTo>
                    <a:cubicBezTo>
                      <a:pt x="2589" y="4481"/>
                      <a:pt x="3825" y="5275"/>
                      <a:pt x="4914" y="5871"/>
                    </a:cubicBezTo>
                    <a:cubicBezTo>
                      <a:pt x="6909" y="6964"/>
                      <a:pt x="8405" y="7391"/>
                      <a:pt x="9058" y="7541"/>
                    </a:cubicBezTo>
                    <a:cubicBezTo>
                      <a:pt x="9085" y="7450"/>
                      <a:pt x="9111" y="7359"/>
                      <a:pt x="9135" y="7268"/>
                    </a:cubicBezTo>
                    <a:cubicBezTo>
                      <a:pt x="8187" y="7053"/>
                      <a:pt x="5235" y="6196"/>
                      <a:pt x="1532" y="3278"/>
                    </a:cubicBezTo>
                    <a:cubicBezTo>
                      <a:pt x="1962" y="2528"/>
                      <a:pt x="2425" y="1907"/>
                      <a:pt x="2842" y="1420"/>
                    </a:cubicBezTo>
                    <a:cubicBezTo>
                      <a:pt x="2771" y="1356"/>
                      <a:pt x="2701" y="1289"/>
                      <a:pt x="2633" y="1223"/>
                    </a:cubicBezTo>
                    <a:cubicBezTo>
                      <a:pt x="2475" y="1408"/>
                      <a:pt x="2309" y="1612"/>
                      <a:pt x="2140" y="1838"/>
                    </a:cubicBezTo>
                    <a:cubicBezTo>
                      <a:pt x="1824" y="1653"/>
                      <a:pt x="859" y="1033"/>
                      <a:pt x="2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7"/>
              <p:cNvSpPr/>
              <p:nvPr/>
            </p:nvSpPr>
            <p:spPr>
              <a:xfrm flipH="1">
                <a:off x="5751690" y="2942510"/>
                <a:ext cx="152662" cy="266399"/>
              </a:xfrm>
              <a:custGeom>
                <a:avLst/>
                <a:gdLst/>
                <a:ahLst/>
                <a:cxnLst/>
                <a:rect l="l" t="t" r="r" b="b"/>
                <a:pathLst>
                  <a:path w="2813" h="4909" extrusionOk="0">
                    <a:moveTo>
                      <a:pt x="2207" y="1"/>
                    </a:moveTo>
                    <a:cubicBezTo>
                      <a:pt x="2100" y="1"/>
                      <a:pt x="1992" y="33"/>
                      <a:pt x="1899" y="100"/>
                    </a:cubicBezTo>
                    <a:cubicBezTo>
                      <a:pt x="832" y="859"/>
                      <a:pt x="237" y="1719"/>
                      <a:pt x="134" y="2655"/>
                    </a:cubicBezTo>
                    <a:cubicBezTo>
                      <a:pt x="1" y="3850"/>
                      <a:pt x="743" y="4696"/>
                      <a:pt x="775" y="4730"/>
                    </a:cubicBezTo>
                    <a:cubicBezTo>
                      <a:pt x="816" y="4777"/>
                      <a:pt x="864" y="4815"/>
                      <a:pt x="916" y="4843"/>
                    </a:cubicBezTo>
                    <a:cubicBezTo>
                      <a:pt x="995" y="4886"/>
                      <a:pt x="1084" y="4908"/>
                      <a:pt x="1172" y="4908"/>
                    </a:cubicBezTo>
                    <a:cubicBezTo>
                      <a:pt x="1298" y="4908"/>
                      <a:pt x="1425" y="4864"/>
                      <a:pt x="1526" y="4773"/>
                    </a:cubicBezTo>
                    <a:cubicBezTo>
                      <a:pt x="1744" y="4577"/>
                      <a:pt x="1764" y="4243"/>
                      <a:pt x="1570" y="4023"/>
                    </a:cubicBezTo>
                    <a:cubicBezTo>
                      <a:pt x="1555" y="4006"/>
                      <a:pt x="1108" y="3472"/>
                      <a:pt x="1193" y="2760"/>
                    </a:cubicBezTo>
                    <a:cubicBezTo>
                      <a:pt x="1267" y="2142"/>
                      <a:pt x="1712" y="1539"/>
                      <a:pt x="2515" y="968"/>
                    </a:cubicBezTo>
                    <a:cubicBezTo>
                      <a:pt x="2756" y="797"/>
                      <a:pt x="2812" y="465"/>
                      <a:pt x="2641" y="226"/>
                    </a:cubicBezTo>
                    <a:cubicBezTo>
                      <a:pt x="2538" y="79"/>
                      <a:pt x="2374" y="1"/>
                      <a:pt x="2207"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7"/>
              <p:cNvSpPr/>
              <p:nvPr/>
            </p:nvSpPr>
            <p:spPr>
              <a:xfrm flipH="1">
                <a:off x="5654438" y="3155672"/>
                <a:ext cx="227228" cy="125412"/>
              </a:xfrm>
              <a:custGeom>
                <a:avLst/>
                <a:gdLst/>
                <a:ahLst/>
                <a:cxnLst/>
                <a:rect l="l" t="t" r="r" b="b"/>
                <a:pathLst>
                  <a:path w="4187" h="2311" extrusionOk="0">
                    <a:moveTo>
                      <a:pt x="1065" y="1"/>
                    </a:moveTo>
                    <a:cubicBezTo>
                      <a:pt x="624" y="1"/>
                      <a:pt x="296" y="126"/>
                      <a:pt x="193" y="374"/>
                    </a:cubicBezTo>
                    <a:cubicBezTo>
                      <a:pt x="1" y="843"/>
                      <a:pt x="695" y="1573"/>
                      <a:pt x="1744" y="2005"/>
                    </a:cubicBezTo>
                    <a:cubicBezTo>
                      <a:pt x="2240" y="2209"/>
                      <a:pt x="2726" y="2310"/>
                      <a:pt x="3122" y="2310"/>
                    </a:cubicBezTo>
                    <a:cubicBezTo>
                      <a:pt x="3563" y="2310"/>
                      <a:pt x="3891" y="2185"/>
                      <a:pt x="3994" y="1937"/>
                    </a:cubicBezTo>
                    <a:cubicBezTo>
                      <a:pt x="4186" y="1467"/>
                      <a:pt x="3492" y="737"/>
                      <a:pt x="2443" y="306"/>
                    </a:cubicBezTo>
                    <a:cubicBezTo>
                      <a:pt x="1947" y="102"/>
                      <a:pt x="1461" y="1"/>
                      <a:pt x="1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7"/>
              <p:cNvSpPr/>
              <p:nvPr/>
            </p:nvSpPr>
            <p:spPr>
              <a:xfrm flipH="1">
                <a:off x="5700567" y="3181178"/>
                <a:ext cx="130031" cy="74455"/>
              </a:xfrm>
              <a:custGeom>
                <a:avLst/>
                <a:gdLst/>
                <a:ahLst/>
                <a:cxnLst/>
                <a:rect l="l" t="t" r="r" b="b"/>
                <a:pathLst>
                  <a:path w="2396" h="1372" extrusionOk="0">
                    <a:moveTo>
                      <a:pt x="542" y="0"/>
                    </a:moveTo>
                    <a:cubicBezTo>
                      <a:pt x="280" y="0"/>
                      <a:pt x="85" y="75"/>
                      <a:pt x="25" y="222"/>
                    </a:cubicBezTo>
                    <a:cubicBezTo>
                      <a:pt x="4" y="270"/>
                      <a:pt x="1" y="323"/>
                      <a:pt x="11" y="381"/>
                    </a:cubicBezTo>
                    <a:cubicBezTo>
                      <a:pt x="61" y="646"/>
                      <a:pt x="431" y="979"/>
                      <a:pt x="946" y="1190"/>
                    </a:cubicBezTo>
                    <a:cubicBezTo>
                      <a:pt x="1240" y="1311"/>
                      <a:pt x="1529" y="1371"/>
                      <a:pt x="1764" y="1371"/>
                    </a:cubicBezTo>
                    <a:cubicBezTo>
                      <a:pt x="1907" y="1371"/>
                      <a:pt x="2030" y="1349"/>
                      <a:pt x="2123" y="1305"/>
                    </a:cubicBezTo>
                    <a:cubicBezTo>
                      <a:pt x="2198" y="1269"/>
                      <a:pt x="2253" y="1217"/>
                      <a:pt x="2280" y="1150"/>
                    </a:cubicBezTo>
                    <a:cubicBezTo>
                      <a:pt x="2395" y="872"/>
                      <a:pt x="1983" y="437"/>
                      <a:pt x="1361" y="181"/>
                    </a:cubicBezTo>
                    <a:cubicBezTo>
                      <a:pt x="1066" y="60"/>
                      <a:pt x="777" y="0"/>
                      <a:pt x="5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7"/>
              <p:cNvSpPr/>
              <p:nvPr/>
            </p:nvSpPr>
            <p:spPr>
              <a:xfrm flipH="1">
                <a:off x="5715383" y="3198218"/>
                <a:ext cx="114618" cy="57415"/>
              </a:xfrm>
              <a:custGeom>
                <a:avLst/>
                <a:gdLst/>
                <a:ahLst/>
                <a:cxnLst/>
                <a:rect l="l" t="t" r="r" b="b"/>
                <a:pathLst>
                  <a:path w="2112" h="1058" extrusionOk="0">
                    <a:moveTo>
                      <a:pt x="357" y="1"/>
                    </a:moveTo>
                    <a:cubicBezTo>
                      <a:pt x="215" y="1"/>
                      <a:pt x="92" y="23"/>
                      <a:pt x="0" y="67"/>
                    </a:cubicBezTo>
                    <a:cubicBezTo>
                      <a:pt x="50" y="332"/>
                      <a:pt x="420" y="665"/>
                      <a:pt x="935" y="876"/>
                    </a:cubicBezTo>
                    <a:cubicBezTo>
                      <a:pt x="1229" y="997"/>
                      <a:pt x="1518" y="1057"/>
                      <a:pt x="1753" y="1057"/>
                    </a:cubicBezTo>
                    <a:cubicBezTo>
                      <a:pt x="1896" y="1057"/>
                      <a:pt x="2019" y="1035"/>
                      <a:pt x="2112" y="991"/>
                    </a:cubicBezTo>
                    <a:cubicBezTo>
                      <a:pt x="2062" y="724"/>
                      <a:pt x="1691" y="393"/>
                      <a:pt x="1177" y="182"/>
                    </a:cubicBezTo>
                    <a:cubicBezTo>
                      <a:pt x="881" y="61"/>
                      <a:pt x="592"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7"/>
              <p:cNvSpPr/>
              <p:nvPr/>
            </p:nvSpPr>
            <p:spPr>
              <a:xfrm flipH="1">
                <a:off x="5786151" y="3380340"/>
                <a:ext cx="962424" cy="529651"/>
              </a:xfrm>
              <a:custGeom>
                <a:avLst/>
                <a:gdLst/>
                <a:ahLst/>
                <a:cxnLst/>
                <a:rect l="l" t="t" r="r" b="b"/>
                <a:pathLst>
                  <a:path w="17734" h="9760" extrusionOk="0">
                    <a:moveTo>
                      <a:pt x="15739" y="1"/>
                    </a:moveTo>
                    <a:lnTo>
                      <a:pt x="15416" y="698"/>
                    </a:lnTo>
                    <a:cubicBezTo>
                      <a:pt x="15477" y="798"/>
                      <a:pt x="15631" y="958"/>
                      <a:pt x="16025" y="1146"/>
                    </a:cubicBezTo>
                    <a:cubicBezTo>
                      <a:pt x="16588" y="1416"/>
                      <a:pt x="16802" y="2108"/>
                      <a:pt x="16494" y="2650"/>
                    </a:cubicBezTo>
                    <a:cubicBezTo>
                      <a:pt x="15065" y="5155"/>
                      <a:pt x="11958" y="9266"/>
                      <a:pt x="6459" y="9266"/>
                    </a:cubicBezTo>
                    <a:cubicBezTo>
                      <a:pt x="4623" y="9266"/>
                      <a:pt x="2519" y="8808"/>
                      <a:pt x="122" y="7677"/>
                    </a:cubicBezTo>
                    <a:lnTo>
                      <a:pt x="120" y="7677"/>
                    </a:lnTo>
                    <a:lnTo>
                      <a:pt x="1" y="8035"/>
                    </a:lnTo>
                    <a:lnTo>
                      <a:pt x="2649" y="9041"/>
                    </a:lnTo>
                    <a:cubicBezTo>
                      <a:pt x="3070" y="9201"/>
                      <a:pt x="3498" y="9335"/>
                      <a:pt x="3931" y="9441"/>
                    </a:cubicBezTo>
                    <a:cubicBezTo>
                      <a:pt x="4065" y="9474"/>
                      <a:pt x="4197" y="9504"/>
                      <a:pt x="4330" y="9531"/>
                    </a:cubicBezTo>
                    <a:cubicBezTo>
                      <a:pt x="5062" y="9683"/>
                      <a:pt x="5806" y="9759"/>
                      <a:pt x="6549" y="9759"/>
                    </a:cubicBezTo>
                    <a:cubicBezTo>
                      <a:pt x="7169" y="9759"/>
                      <a:pt x="7788" y="9707"/>
                      <a:pt x="8401" y="9601"/>
                    </a:cubicBezTo>
                    <a:cubicBezTo>
                      <a:pt x="8516" y="9581"/>
                      <a:pt x="8632" y="9560"/>
                      <a:pt x="8747" y="9536"/>
                    </a:cubicBezTo>
                    <a:cubicBezTo>
                      <a:pt x="9407" y="9401"/>
                      <a:pt x="10057" y="9204"/>
                      <a:pt x="10692" y="8945"/>
                    </a:cubicBezTo>
                    <a:cubicBezTo>
                      <a:pt x="11176" y="8748"/>
                      <a:pt x="11643" y="8518"/>
                      <a:pt x="12088" y="8258"/>
                    </a:cubicBezTo>
                    <a:cubicBezTo>
                      <a:pt x="12178" y="8206"/>
                      <a:pt x="12267" y="8153"/>
                      <a:pt x="12355" y="8097"/>
                    </a:cubicBezTo>
                    <a:cubicBezTo>
                      <a:pt x="13286" y="7520"/>
                      <a:pt x="14121" y="6806"/>
                      <a:pt x="14836" y="5984"/>
                    </a:cubicBezTo>
                    <a:cubicBezTo>
                      <a:pt x="14903" y="5910"/>
                      <a:pt x="14966" y="5833"/>
                      <a:pt x="15030" y="5755"/>
                    </a:cubicBezTo>
                    <a:cubicBezTo>
                      <a:pt x="15617" y="5042"/>
                      <a:pt x="16117" y="4250"/>
                      <a:pt x="16513" y="3392"/>
                    </a:cubicBezTo>
                    <a:lnTo>
                      <a:pt x="16903" y="2550"/>
                    </a:lnTo>
                    <a:lnTo>
                      <a:pt x="17032" y="2276"/>
                    </a:lnTo>
                    <a:lnTo>
                      <a:pt x="17733" y="761"/>
                    </a:lnTo>
                    <a:lnTo>
                      <a:pt x="17733" y="761"/>
                    </a:lnTo>
                    <a:cubicBezTo>
                      <a:pt x="17707" y="763"/>
                      <a:pt x="17680" y="763"/>
                      <a:pt x="17653" y="763"/>
                    </a:cubicBezTo>
                    <a:cubicBezTo>
                      <a:pt x="17351" y="763"/>
                      <a:pt x="16980" y="687"/>
                      <a:pt x="16602" y="531"/>
                    </a:cubicBezTo>
                    <a:cubicBezTo>
                      <a:pt x="16249" y="386"/>
                      <a:pt x="15951" y="198"/>
                      <a:pt x="1573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7"/>
              <p:cNvSpPr/>
              <p:nvPr/>
            </p:nvSpPr>
            <p:spPr>
              <a:xfrm flipH="1">
                <a:off x="7643542" y="3236477"/>
                <a:ext cx="309882" cy="354475"/>
              </a:xfrm>
              <a:custGeom>
                <a:avLst/>
                <a:gdLst/>
                <a:ahLst/>
                <a:cxnLst/>
                <a:rect l="l" t="t" r="r" b="b"/>
                <a:pathLst>
                  <a:path w="5710" h="6532" extrusionOk="0">
                    <a:moveTo>
                      <a:pt x="3284" y="0"/>
                    </a:moveTo>
                    <a:cubicBezTo>
                      <a:pt x="2143" y="0"/>
                      <a:pt x="978" y="1045"/>
                      <a:pt x="523" y="2573"/>
                    </a:cubicBezTo>
                    <a:cubicBezTo>
                      <a:pt x="1" y="4335"/>
                      <a:pt x="620" y="6074"/>
                      <a:pt x="1908" y="6457"/>
                    </a:cubicBezTo>
                    <a:cubicBezTo>
                      <a:pt x="2078" y="6507"/>
                      <a:pt x="2251" y="6532"/>
                      <a:pt x="2425" y="6532"/>
                    </a:cubicBezTo>
                    <a:cubicBezTo>
                      <a:pt x="3567" y="6532"/>
                      <a:pt x="4732" y="5488"/>
                      <a:pt x="5187" y="3959"/>
                    </a:cubicBezTo>
                    <a:cubicBezTo>
                      <a:pt x="5710" y="2197"/>
                      <a:pt x="5092" y="459"/>
                      <a:pt x="3803" y="75"/>
                    </a:cubicBezTo>
                    <a:cubicBezTo>
                      <a:pt x="3632" y="25"/>
                      <a:pt x="3458" y="0"/>
                      <a:pt x="32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7"/>
              <p:cNvSpPr/>
              <p:nvPr/>
            </p:nvSpPr>
            <p:spPr>
              <a:xfrm flipH="1">
                <a:off x="7703565" y="3266107"/>
                <a:ext cx="271784" cy="283873"/>
              </a:xfrm>
              <a:custGeom>
                <a:avLst/>
                <a:gdLst/>
                <a:ahLst/>
                <a:cxnLst/>
                <a:rect l="l" t="t" r="r" b="b"/>
                <a:pathLst>
                  <a:path w="5008" h="5231" extrusionOk="0">
                    <a:moveTo>
                      <a:pt x="2952" y="0"/>
                    </a:moveTo>
                    <a:cubicBezTo>
                      <a:pt x="1968" y="0"/>
                      <a:pt x="770" y="643"/>
                      <a:pt x="420" y="1821"/>
                    </a:cubicBezTo>
                    <a:cubicBezTo>
                      <a:pt x="0" y="3228"/>
                      <a:pt x="951" y="4867"/>
                      <a:pt x="1981" y="5173"/>
                    </a:cubicBezTo>
                    <a:cubicBezTo>
                      <a:pt x="2111" y="5212"/>
                      <a:pt x="2242" y="5230"/>
                      <a:pt x="2374" y="5230"/>
                    </a:cubicBezTo>
                    <a:cubicBezTo>
                      <a:pt x="3290" y="5230"/>
                      <a:pt x="4223" y="4340"/>
                      <a:pt x="4588" y="3110"/>
                    </a:cubicBezTo>
                    <a:cubicBezTo>
                      <a:pt x="5008" y="1701"/>
                      <a:pt x="4525" y="381"/>
                      <a:pt x="3496" y="75"/>
                    </a:cubicBezTo>
                    <a:cubicBezTo>
                      <a:pt x="3328" y="25"/>
                      <a:pt x="3144" y="0"/>
                      <a:pt x="29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7"/>
              <p:cNvSpPr/>
              <p:nvPr/>
            </p:nvSpPr>
            <p:spPr>
              <a:xfrm flipH="1">
                <a:off x="7819919" y="3327755"/>
                <a:ext cx="113044" cy="122862"/>
              </a:xfrm>
              <a:custGeom>
                <a:avLst/>
                <a:gdLst/>
                <a:ahLst/>
                <a:cxnLst/>
                <a:rect l="l" t="t" r="r" b="b"/>
                <a:pathLst>
                  <a:path w="2083" h="2264" extrusionOk="0">
                    <a:moveTo>
                      <a:pt x="1336" y="0"/>
                    </a:moveTo>
                    <a:cubicBezTo>
                      <a:pt x="980" y="0"/>
                      <a:pt x="572" y="282"/>
                      <a:pt x="322" y="738"/>
                    </a:cubicBezTo>
                    <a:cubicBezTo>
                      <a:pt x="1" y="1324"/>
                      <a:pt x="63" y="1976"/>
                      <a:pt x="460" y="2192"/>
                    </a:cubicBezTo>
                    <a:cubicBezTo>
                      <a:pt x="548" y="2241"/>
                      <a:pt x="646" y="2264"/>
                      <a:pt x="747" y="2264"/>
                    </a:cubicBezTo>
                    <a:cubicBezTo>
                      <a:pt x="1104" y="2264"/>
                      <a:pt x="1511" y="1982"/>
                      <a:pt x="1761" y="1526"/>
                    </a:cubicBezTo>
                    <a:cubicBezTo>
                      <a:pt x="2082" y="940"/>
                      <a:pt x="2020" y="288"/>
                      <a:pt x="1623" y="72"/>
                    </a:cubicBezTo>
                    <a:cubicBezTo>
                      <a:pt x="1535" y="23"/>
                      <a:pt x="1438"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7"/>
              <p:cNvSpPr/>
              <p:nvPr/>
            </p:nvSpPr>
            <p:spPr>
              <a:xfrm flipH="1">
                <a:off x="7791102" y="3331607"/>
                <a:ext cx="116843" cy="134855"/>
              </a:xfrm>
              <a:custGeom>
                <a:avLst/>
                <a:gdLst/>
                <a:ahLst/>
                <a:cxnLst/>
                <a:rect l="l" t="t" r="r" b="b"/>
                <a:pathLst>
                  <a:path w="2153" h="2485" extrusionOk="0">
                    <a:moveTo>
                      <a:pt x="1162" y="1"/>
                    </a:moveTo>
                    <a:lnTo>
                      <a:pt x="1163" y="1"/>
                    </a:lnTo>
                    <a:lnTo>
                      <a:pt x="1163" y="1"/>
                    </a:lnTo>
                    <a:cubicBezTo>
                      <a:pt x="1163" y="1"/>
                      <a:pt x="1162" y="1"/>
                      <a:pt x="1162" y="1"/>
                    </a:cubicBezTo>
                    <a:close/>
                    <a:moveTo>
                      <a:pt x="1163" y="1"/>
                    </a:moveTo>
                    <a:lnTo>
                      <a:pt x="1163" y="1"/>
                    </a:lnTo>
                    <a:cubicBezTo>
                      <a:pt x="1559" y="218"/>
                      <a:pt x="1621" y="869"/>
                      <a:pt x="1300" y="1455"/>
                    </a:cubicBezTo>
                    <a:cubicBezTo>
                      <a:pt x="1050" y="1911"/>
                      <a:pt x="642" y="2193"/>
                      <a:pt x="286" y="2193"/>
                    </a:cubicBezTo>
                    <a:cubicBezTo>
                      <a:pt x="185" y="2193"/>
                      <a:pt x="88" y="2171"/>
                      <a:pt x="0" y="2123"/>
                    </a:cubicBezTo>
                    <a:lnTo>
                      <a:pt x="0" y="2123"/>
                    </a:lnTo>
                    <a:lnTo>
                      <a:pt x="530" y="2414"/>
                    </a:lnTo>
                    <a:cubicBezTo>
                      <a:pt x="619" y="2462"/>
                      <a:pt x="716" y="2485"/>
                      <a:pt x="817" y="2485"/>
                    </a:cubicBezTo>
                    <a:cubicBezTo>
                      <a:pt x="1174" y="2485"/>
                      <a:pt x="1582" y="2202"/>
                      <a:pt x="1832" y="1747"/>
                    </a:cubicBezTo>
                    <a:cubicBezTo>
                      <a:pt x="2153" y="1161"/>
                      <a:pt x="2091" y="510"/>
                      <a:pt x="1694" y="292"/>
                    </a:cubicBezTo>
                    <a:lnTo>
                      <a:pt x="1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7"/>
              <p:cNvSpPr/>
              <p:nvPr/>
            </p:nvSpPr>
            <p:spPr>
              <a:xfrm flipH="1">
                <a:off x="7763370" y="3293837"/>
                <a:ext cx="538738" cy="843697"/>
              </a:xfrm>
              <a:custGeom>
                <a:avLst/>
                <a:gdLst/>
                <a:ahLst/>
                <a:cxnLst/>
                <a:rect l="l" t="t" r="r" b="b"/>
                <a:pathLst>
                  <a:path w="9927" h="15547" extrusionOk="0">
                    <a:moveTo>
                      <a:pt x="5545" y="1"/>
                    </a:moveTo>
                    <a:cubicBezTo>
                      <a:pt x="5470" y="1"/>
                      <a:pt x="5395" y="3"/>
                      <a:pt x="5320" y="6"/>
                    </a:cubicBezTo>
                    <a:cubicBezTo>
                      <a:pt x="5202" y="11"/>
                      <a:pt x="5082" y="21"/>
                      <a:pt x="4962" y="35"/>
                    </a:cubicBezTo>
                    <a:cubicBezTo>
                      <a:pt x="4785" y="56"/>
                      <a:pt x="4610" y="85"/>
                      <a:pt x="4434" y="126"/>
                    </a:cubicBezTo>
                    <a:cubicBezTo>
                      <a:pt x="3786" y="271"/>
                      <a:pt x="3178" y="544"/>
                      <a:pt x="2645" y="921"/>
                    </a:cubicBezTo>
                    <a:cubicBezTo>
                      <a:pt x="2559" y="983"/>
                      <a:pt x="2472" y="1048"/>
                      <a:pt x="2390" y="1116"/>
                    </a:cubicBezTo>
                    <a:cubicBezTo>
                      <a:pt x="2066" y="1378"/>
                      <a:pt x="1774" y="1681"/>
                      <a:pt x="1523" y="2022"/>
                    </a:cubicBezTo>
                    <a:cubicBezTo>
                      <a:pt x="1185" y="2481"/>
                      <a:pt x="902" y="2975"/>
                      <a:pt x="679" y="3490"/>
                    </a:cubicBezTo>
                    <a:lnTo>
                      <a:pt x="679" y="3491"/>
                    </a:lnTo>
                    <a:cubicBezTo>
                      <a:pt x="635" y="3596"/>
                      <a:pt x="591" y="3702"/>
                      <a:pt x="552" y="3808"/>
                    </a:cubicBezTo>
                    <a:cubicBezTo>
                      <a:pt x="161" y="4841"/>
                      <a:pt x="0" y="5957"/>
                      <a:pt x="87" y="7077"/>
                    </a:cubicBezTo>
                    <a:cubicBezTo>
                      <a:pt x="94" y="7189"/>
                      <a:pt x="106" y="7301"/>
                      <a:pt x="120" y="7413"/>
                    </a:cubicBezTo>
                    <a:cubicBezTo>
                      <a:pt x="149" y="7655"/>
                      <a:pt x="191" y="7899"/>
                      <a:pt x="244" y="8140"/>
                    </a:cubicBezTo>
                    <a:cubicBezTo>
                      <a:pt x="443" y="9047"/>
                      <a:pt x="799" y="9885"/>
                      <a:pt x="1292" y="10630"/>
                    </a:cubicBezTo>
                    <a:cubicBezTo>
                      <a:pt x="1360" y="10733"/>
                      <a:pt x="1429" y="10833"/>
                      <a:pt x="1503" y="10930"/>
                    </a:cubicBezTo>
                    <a:cubicBezTo>
                      <a:pt x="2054" y="11680"/>
                      <a:pt x="2753" y="12324"/>
                      <a:pt x="3575" y="12834"/>
                    </a:cubicBezTo>
                    <a:cubicBezTo>
                      <a:pt x="3663" y="12890"/>
                      <a:pt x="3752" y="12943"/>
                      <a:pt x="3843" y="12995"/>
                    </a:cubicBezTo>
                    <a:cubicBezTo>
                      <a:pt x="3881" y="13016"/>
                      <a:pt x="3917" y="13037"/>
                      <a:pt x="3955" y="13057"/>
                    </a:cubicBezTo>
                    <a:lnTo>
                      <a:pt x="8260" y="15415"/>
                    </a:lnTo>
                    <a:cubicBezTo>
                      <a:pt x="8422" y="15504"/>
                      <a:pt x="8596" y="15547"/>
                      <a:pt x="8768" y="15547"/>
                    </a:cubicBezTo>
                    <a:cubicBezTo>
                      <a:pt x="8798" y="15547"/>
                      <a:pt x="8829" y="15545"/>
                      <a:pt x="8860" y="15542"/>
                    </a:cubicBezTo>
                    <a:cubicBezTo>
                      <a:pt x="9204" y="15514"/>
                      <a:pt x="9528" y="15318"/>
                      <a:pt x="9705" y="14994"/>
                    </a:cubicBezTo>
                    <a:cubicBezTo>
                      <a:pt x="9926" y="14590"/>
                      <a:pt x="9860" y="14108"/>
                      <a:pt x="9573" y="13781"/>
                    </a:cubicBezTo>
                    <a:cubicBezTo>
                      <a:pt x="9493" y="13690"/>
                      <a:pt x="9396" y="13610"/>
                      <a:pt x="9282" y="13549"/>
                    </a:cubicBezTo>
                    <a:lnTo>
                      <a:pt x="4978" y="11191"/>
                    </a:lnTo>
                    <a:cubicBezTo>
                      <a:pt x="4967" y="11185"/>
                      <a:pt x="4956" y="11178"/>
                      <a:pt x="4946" y="11171"/>
                    </a:cubicBezTo>
                    <a:cubicBezTo>
                      <a:pt x="4853" y="11121"/>
                      <a:pt x="4766" y="11069"/>
                      <a:pt x="4681" y="11015"/>
                    </a:cubicBezTo>
                    <a:cubicBezTo>
                      <a:pt x="3995" y="10585"/>
                      <a:pt x="3431" y="10024"/>
                      <a:pt x="3015" y="9370"/>
                    </a:cubicBezTo>
                    <a:cubicBezTo>
                      <a:pt x="2965" y="9290"/>
                      <a:pt x="2916" y="9209"/>
                      <a:pt x="2871" y="9128"/>
                    </a:cubicBezTo>
                    <a:cubicBezTo>
                      <a:pt x="2621" y="8682"/>
                      <a:pt x="2436" y="8198"/>
                      <a:pt x="2322" y="7683"/>
                    </a:cubicBezTo>
                    <a:cubicBezTo>
                      <a:pt x="2274" y="7463"/>
                      <a:pt x="2241" y="7242"/>
                      <a:pt x="2219" y="7021"/>
                    </a:cubicBezTo>
                    <a:cubicBezTo>
                      <a:pt x="2210" y="6924"/>
                      <a:pt x="2204" y="6827"/>
                      <a:pt x="2201" y="6730"/>
                    </a:cubicBezTo>
                    <a:cubicBezTo>
                      <a:pt x="2169" y="5921"/>
                      <a:pt x="2315" y="5111"/>
                      <a:pt x="2622" y="4374"/>
                    </a:cubicBezTo>
                    <a:cubicBezTo>
                      <a:pt x="2660" y="4285"/>
                      <a:pt x="2700" y="4197"/>
                      <a:pt x="2740" y="4109"/>
                    </a:cubicBezTo>
                    <a:cubicBezTo>
                      <a:pt x="2880" y="3822"/>
                      <a:pt x="3045" y="3546"/>
                      <a:pt x="3236" y="3288"/>
                    </a:cubicBezTo>
                    <a:cubicBezTo>
                      <a:pt x="3449" y="2999"/>
                      <a:pt x="3707" y="2761"/>
                      <a:pt x="3993" y="2576"/>
                    </a:cubicBezTo>
                    <a:cubicBezTo>
                      <a:pt x="4070" y="2528"/>
                      <a:pt x="4149" y="2483"/>
                      <a:pt x="4229" y="2442"/>
                    </a:cubicBezTo>
                    <a:cubicBezTo>
                      <a:pt x="4632" y="2234"/>
                      <a:pt x="5077" y="2126"/>
                      <a:pt x="5530" y="2126"/>
                    </a:cubicBezTo>
                    <a:cubicBezTo>
                      <a:pt x="5588" y="2126"/>
                      <a:pt x="5647" y="2127"/>
                      <a:pt x="5706" y="2131"/>
                    </a:cubicBezTo>
                    <a:cubicBezTo>
                      <a:pt x="5797" y="2136"/>
                      <a:pt x="5889" y="2145"/>
                      <a:pt x="5980" y="2160"/>
                    </a:cubicBezTo>
                    <a:cubicBezTo>
                      <a:pt x="6291" y="2207"/>
                      <a:pt x="6598" y="2307"/>
                      <a:pt x="6892" y="2460"/>
                    </a:cubicBezTo>
                    <a:cubicBezTo>
                      <a:pt x="7049" y="2542"/>
                      <a:pt x="7217" y="2580"/>
                      <a:pt x="7383" y="2580"/>
                    </a:cubicBezTo>
                    <a:cubicBezTo>
                      <a:pt x="7767" y="2580"/>
                      <a:pt x="8138" y="2372"/>
                      <a:pt x="8328" y="2007"/>
                    </a:cubicBezTo>
                    <a:cubicBezTo>
                      <a:pt x="8378" y="1911"/>
                      <a:pt x="8411" y="1810"/>
                      <a:pt x="8430" y="1710"/>
                    </a:cubicBezTo>
                    <a:cubicBezTo>
                      <a:pt x="8513" y="1262"/>
                      <a:pt x="8299" y="794"/>
                      <a:pt x="7875" y="571"/>
                    </a:cubicBezTo>
                    <a:cubicBezTo>
                      <a:pt x="7152" y="194"/>
                      <a:pt x="6351" y="1"/>
                      <a:pt x="5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7"/>
              <p:cNvSpPr/>
              <p:nvPr/>
            </p:nvSpPr>
            <p:spPr>
              <a:xfrm flipH="1">
                <a:off x="7895463" y="3967568"/>
                <a:ext cx="85964" cy="100341"/>
              </a:xfrm>
              <a:custGeom>
                <a:avLst/>
                <a:gdLst/>
                <a:ahLst/>
                <a:cxnLst/>
                <a:rect l="l" t="t" r="r" b="b"/>
                <a:pathLst>
                  <a:path w="1584" h="1849" extrusionOk="0">
                    <a:moveTo>
                      <a:pt x="1306" y="1"/>
                    </a:moveTo>
                    <a:cubicBezTo>
                      <a:pt x="888" y="283"/>
                      <a:pt x="311" y="813"/>
                      <a:pt x="0" y="1713"/>
                    </a:cubicBezTo>
                    <a:lnTo>
                      <a:pt x="249" y="1849"/>
                    </a:lnTo>
                    <a:cubicBezTo>
                      <a:pt x="561" y="884"/>
                      <a:pt x="1197" y="380"/>
                      <a:pt x="1583" y="152"/>
                    </a:cubicBezTo>
                    <a:lnTo>
                      <a:pt x="1306"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7"/>
              <p:cNvSpPr/>
              <p:nvPr/>
            </p:nvSpPr>
            <p:spPr>
              <a:xfrm flipH="1">
                <a:off x="8033689" y="3891540"/>
                <a:ext cx="74404" cy="107504"/>
              </a:xfrm>
              <a:custGeom>
                <a:avLst/>
                <a:gdLst/>
                <a:ahLst/>
                <a:cxnLst/>
                <a:rect l="l" t="t" r="r" b="b"/>
                <a:pathLst>
                  <a:path w="1371" h="1981" extrusionOk="0">
                    <a:moveTo>
                      <a:pt x="1106" y="1"/>
                    </a:moveTo>
                    <a:cubicBezTo>
                      <a:pt x="624" y="327"/>
                      <a:pt x="114" y="885"/>
                      <a:pt x="0" y="1820"/>
                    </a:cubicBezTo>
                    <a:cubicBezTo>
                      <a:pt x="88" y="1876"/>
                      <a:pt x="177" y="1929"/>
                      <a:pt x="268" y="1981"/>
                    </a:cubicBezTo>
                    <a:cubicBezTo>
                      <a:pt x="345" y="985"/>
                      <a:pt x="894" y="443"/>
                      <a:pt x="1371" y="157"/>
                    </a:cubicBezTo>
                    <a:cubicBezTo>
                      <a:pt x="1280" y="107"/>
                      <a:pt x="1191" y="55"/>
                      <a:pt x="1106"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7"/>
              <p:cNvSpPr/>
              <p:nvPr/>
            </p:nvSpPr>
            <p:spPr>
              <a:xfrm flipH="1">
                <a:off x="8138484" y="3789137"/>
                <a:ext cx="93507" cy="97899"/>
              </a:xfrm>
              <a:custGeom>
                <a:avLst/>
                <a:gdLst/>
                <a:ahLst/>
                <a:cxnLst/>
                <a:rect l="l" t="t" r="r" b="b"/>
                <a:pathLst>
                  <a:path w="1723" h="1804" extrusionOk="0">
                    <a:moveTo>
                      <a:pt x="1579" y="1"/>
                    </a:moveTo>
                    <a:cubicBezTo>
                      <a:pt x="1005" y="190"/>
                      <a:pt x="303" y="603"/>
                      <a:pt x="0" y="1503"/>
                    </a:cubicBezTo>
                    <a:cubicBezTo>
                      <a:pt x="67" y="1606"/>
                      <a:pt x="137" y="1705"/>
                      <a:pt x="211" y="1803"/>
                    </a:cubicBezTo>
                    <a:cubicBezTo>
                      <a:pt x="443" y="818"/>
                      <a:pt x="1162" y="411"/>
                      <a:pt x="1723" y="243"/>
                    </a:cubicBezTo>
                    <a:cubicBezTo>
                      <a:pt x="1673" y="163"/>
                      <a:pt x="1626" y="82"/>
                      <a:pt x="157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7"/>
              <p:cNvSpPr/>
              <p:nvPr/>
            </p:nvSpPr>
            <p:spPr>
              <a:xfrm flipH="1">
                <a:off x="8181575" y="3656616"/>
                <a:ext cx="115866" cy="39507"/>
              </a:xfrm>
              <a:custGeom>
                <a:avLst/>
                <a:gdLst/>
                <a:ahLst/>
                <a:cxnLst/>
                <a:rect l="l" t="t" r="r" b="b"/>
                <a:pathLst>
                  <a:path w="2135" h="728" extrusionOk="0">
                    <a:moveTo>
                      <a:pt x="1480" y="1"/>
                    </a:moveTo>
                    <a:cubicBezTo>
                      <a:pt x="1005" y="1"/>
                      <a:pt x="505" y="80"/>
                      <a:pt x="99" y="327"/>
                    </a:cubicBezTo>
                    <a:cubicBezTo>
                      <a:pt x="66" y="346"/>
                      <a:pt x="32" y="367"/>
                      <a:pt x="1" y="392"/>
                    </a:cubicBezTo>
                    <a:cubicBezTo>
                      <a:pt x="8" y="504"/>
                      <a:pt x="20" y="616"/>
                      <a:pt x="34" y="728"/>
                    </a:cubicBezTo>
                    <a:cubicBezTo>
                      <a:pt x="99" y="669"/>
                      <a:pt x="169" y="614"/>
                      <a:pt x="246" y="569"/>
                    </a:cubicBezTo>
                    <a:cubicBezTo>
                      <a:pt x="597" y="356"/>
                      <a:pt x="1039" y="287"/>
                      <a:pt x="1469" y="287"/>
                    </a:cubicBezTo>
                    <a:cubicBezTo>
                      <a:pt x="1700" y="287"/>
                      <a:pt x="1928" y="307"/>
                      <a:pt x="2135" y="336"/>
                    </a:cubicBezTo>
                    <a:cubicBezTo>
                      <a:pt x="2126" y="239"/>
                      <a:pt x="2118" y="142"/>
                      <a:pt x="2115" y="43"/>
                    </a:cubicBezTo>
                    <a:cubicBezTo>
                      <a:pt x="1917" y="18"/>
                      <a:pt x="1701" y="1"/>
                      <a:pt x="1480"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7"/>
              <p:cNvSpPr/>
              <p:nvPr/>
            </p:nvSpPr>
            <p:spPr>
              <a:xfrm flipH="1">
                <a:off x="8153300" y="3482146"/>
                <a:ext cx="118906" cy="49112"/>
              </a:xfrm>
              <a:custGeom>
                <a:avLst/>
                <a:gdLst/>
                <a:ahLst/>
                <a:cxnLst/>
                <a:rect l="l" t="t" r="r" b="b"/>
                <a:pathLst>
                  <a:path w="2191" h="905" extrusionOk="0">
                    <a:moveTo>
                      <a:pt x="404" y="1"/>
                    </a:moveTo>
                    <a:cubicBezTo>
                      <a:pt x="386" y="1"/>
                      <a:pt x="368" y="1"/>
                      <a:pt x="351" y="2"/>
                    </a:cubicBezTo>
                    <a:cubicBezTo>
                      <a:pt x="275" y="3"/>
                      <a:pt x="201" y="11"/>
                      <a:pt x="129" y="21"/>
                    </a:cubicBezTo>
                    <a:lnTo>
                      <a:pt x="128" y="21"/>
                    </a:lnTo>
                    <a:cubicBezTo>
                      <a:pt x="84" y="126"/>
                      <a:pt x="40" y="232"/>
                      <a:pt x="1" y="338"/>
                    </a:cubicBezTo>
                    <a:cubicBezTo>
                      <a:pt x="114" y="306"/>
                      <a:pt x="234" y="289"/>
                      <a:pt x="358" y="286"/>
                    </a:cubicBezTo>
                    <a:cubicBezTo>
                      <a:pt x="373" y="286"/>
                      <a:pt x="388" y="286"/>
                      <a:pt x="404" y="286"/>
                    </a:cubicBezTo>
                    <a:cubicBezTo>
                      <a:pt x="997" y="286"/>
                      <a:pt x="1612" y="599"/>
                      <a:pt x="2071" y="904"/>
                    </a:cubicBezTo>
                    <a:cubicBezTo>
                      <a:pt x="2109" y="815"/>
                      <a:pt x="2149" y="727"/>
                      <a:pt x="2191" y="641"/>
                    </a:cubicBezTo>
                    <a:cubicBezTo>
                      <a:pt x="1703" y="319"/>
                      <a:pt x="1054" y="1"/>
                      <a:pt x="40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7"/>
              <p:cNvSpPr/>
              <p:nvPr/>
            </p:nvSpPr>
            <p:spPr>
              <a:xfrm flipH="1">
                <a:off x="8072546" y="3343872"/>
                <a:ext cx="99857" cy="89867"/>
              </a:xfrm>
              <a:custGeom>
                <a:avLst/>
                <a:gdLst/>
                <a:ahLst/>
                <a:cxnLst/>
                <a:rect l="l" t="t" r="r" b="b"/>
                <a:pathLst>
                  <a:path w="1840" h="1656" extrusionOk="0">
                    <a:moveTo>
                      <a:pt x="255" y="0"/>
                    </a:moveTo>
                    <a:cubicBezTo>
                      <a:pt x="169" y="62"/>
                      <a:pt x="82" y="126"/>
                      <a:pt x="0" y="194"/>
                    </a:cubicBezTo>
                    <a:cubicBezTo>
                      <a:pt x="840" y="546"/>
                      <a:pt x="1324" y="1135"/>
                      <a:pt x="1603" y="1656"/>
                    </a:cubicBezTo>
                    <a:cubicBezTo>
                      <a:pt x="1680" y="1607"/>
                      <a:pt x="1759" y="1561"/>
                      <a:pt x="1839" y="1520"/>
                    </a:cubicBezTo>
                    <a:cubicBezTo>
                      <a:pt x="1550" y="985"/>
                      <a:pt x="1064" y="385"/>
                      <a:pt x="25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7"/>
              <p:cNvSpPr/>
              <p:nvPr/>
            </p:nvSpPr>
            <p:spPr>
              <a:xfrm flipH="1">
                <a:off x="7976543" y="3294217"/>
                <a:ext cx="56278" cy="116838"/>
              </a:xfrm>
              <a:custGeom>
                <a:avLst/>
                <a:gdLst/>
                <a:ahLst/>
                <a:cxnLst/>
                <a:rect l="l" t="t" r="r" b="b"/>
                <a:pathLst>
                  <a:path w="1037" h="2153" extrusionOk="0">
                    <a:moveTo>
                      <a:pt x="359" y="0"/>
                    </a:moveTo>
                    <a:cubicBezTo>
                      <a:pt x="240" y="5"/>
                      <a:pt x="120" y="14"/>
                      <a:pt x="0" y="29"/>
                    </a:cubicBezTo>
                    <a:cubicBezTo>
                      <a:pt x="647" y="655"/>
                      <a:pt x="765" y="1506"/>
                      <a:pt x="744" y="2124"/>
                    </a:cubicBezTo>
                    <a:cubicBezTo>
                      <a:pt x="837" y="2129"/>
                      <a:pt x="927" y="2139"/>
                      <a:pt x="1018" y="2153"/>
                    </a:cubicBezTo>
                    <a:cubicBezTo>
                      <a:pt x="1037" y="1529"/>
                      <a:pt x="931" y="676"/>
                      <a:pt x="35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7"/>
              <p:cNvSpPr/>
              <p:nvPr/>
            </p:nvSpPr>
            <p:spPr>
              <a:xfrm flipH="1">
                <a:off x="7736452" y="3999912"/>
                <a:ext cx="152282" cy="183044"/>
              </a:xfrm>
              <a:custGeom>
                <a:avLst/>
                <a:gdLst/>
                <a:ahLst/>
                <a:cxnLst/>
                <a:rect l="l" t="t" r="r" b="b"/>
                <a:pathLst>
                  <a:path w="2806" h="3373" extrusionOk="0">
                    <a:moveTo>
                      <a:pt x="1568" y="0"/>
                    </a:moveTo>
                    <a:cubicBezTo>
                      <a:pt x="1422" y="0"/>
                      <a:pt x="1251" y="77"/>
                      <a:pt x="1076" y="214"/>
                    </a:cubicBezTo>
                    <a:cubicBezTo>
                      <a:pt x="832" y="403"/>
                      <a:pt x="579" y="711"/>
                      <a:pt x="378" y="1088"/>
                    </a:cubicBezTo>
                    <a:cubicBezTo>
                      <a:pt x="192" y="1435"/>
                      <a:pt x="78" y="1783"/>
                      <a:pt x="43" y="2075"/>
                    </a:cubicBezTo>
                    <a:cubicBezTo>
                      <a:pt x="1" y="2425"/>
                      <a:pt x="69" y="2698"/>
                      <a:pt x="255" y="2796"/>
                    </a:cubicBezTo>
                    <a:lnTo>
                      <a:pt x="1328" y="3372"/>
                    </a:lnTo>
                    <a:lnTo>
                      <a:pt x="2806" y="615"/>
                    </a:lnTo>
                    <a:lnTo>
                      <a:pt x="1732" y="40"/>
                    </a:lnTo>
                    <a:cubicBezTo>
                      <a:pt x="1683" y="13"/>
                      <a:pt x="1627" y="0"/>
                      <a:pt x="15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7"/>
              <p:cNvSpPr/>
              <p:nvPr/>
            </p:nvSpPr>
            <p:spPr>
              <a:xfrm flipH="1">
                <a:off x="7548081" y="4230820"/>
                <a:ext cx="189945" cy="94534"/>
              </a:xfrm>
              <a:custGeom>
                <a:avLst/>
                <a:gdLst/>
                <a:ahLst/>
                <a:cxnLst/>
                <a:rect l="l" t="t" r="r" b="b"/>
                <a:pathLst>
                  <a:path w="3500" h="1742" extrusionOk="0">
                    <a:moveTo>
                      <a:pt x="598" y="0"/>
                    </a:moveTo>
                    <a:cubicBezTo>
                      <a:pt x="442" y="0"/>
                      <a:pt x="287" y="69"/>
                      <a:pt x="182" y="202"/>
                    </a:cubicBezTo>
                    <a:cubicBezTo>
                      <a:pt x="0" y="432"/>
                      <a:pt x="38" y="765"/>
                      <a:pt x="267" y="948"/>
                    </a:cubicBezTo>
                    <a:cubicBezTo>
                      <a:pt x="326" y="995"/>
                      <a:pt x="542" y="1162"/>
                      <a:pt x="851" y="1330"/>
                    </a:cubicBezTo>
                    <a:cubicBezTo>
                      <a:pt x="1223" y="1534"/>
                      <a:pt x="1729" y="1741"/>
                      <a:pt x="2248" y="1741"/>
                    </a:cubicBezTo>
                    <a:cubicBezTo>
                      <a:pt x="2569" y="1741"/>
                      <a:pt x="2894" y="1663"/>
                      <a:pt x="3196" y="1456"/>
                    </a:cubicBezTo>
                    <a:cubicBezTo>
                      <a:pt x="3439" y="1289"/>
                      <a:pt x="3499" y="957"/>
                      <a:pt x="3334" y="715"/>
                    </a:cubicBezTo>
                    <a:cubicBezTo>
                      <a:pt x="3231" y="565"/>
                      <a:pt x="3064" y="484"/>
                      <a:pt x="2894" y="484"/>
                    </a:cubicBezTo>
                    <a:cubicBezTo>
                      <a:pt x="2790" y="484"/>
                      <a:pt x="2685" y="514"/>
                      <a:pt x="2593" y="577"/>
                    </a:cubicBezTo>
                    <a:cubicBezTo>
                      <a:pt x="2497" y="644"/>
                      <a:pt x="2378" y="671"/>
                      <a:pt x="2249" y="671"/>
                    </a:cubicBezTo>
                    <a:cubicBezTo>
                      <a:pt x="1796" y="671"/>
                      <a:pt x="1206" y="332"/>
                      <a:pt x="929" y="115"/>
                    </a:cubicBezTo>
                    <a:cubicBezTo>
                      <a:pt x="831" y="38"/>
                      <a:pt x="714" y="0"/>
                      <a:pt x="598" y="0"/>
                    </a:cubicBezTo>
                    <a:close/>
                  </a:path>
                </a:pathLst>
              </a:custGeom>
              <a:solidFill>
                <a:srgbClr val="444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7"/>
              <p:cNvSpPr/>
              <p:nvPr/>
            </p:nvSpPr>
            <p:spPr>
              <a:xfrm flipH="1">
                <a:off x="7621834" y="4029379"/>
                <a:ext cx="213227" cy="241002"/>
              </a:xfrm>
              <a:custGeom>
                <a:avLst/>
                <a:gdLst/>
                <a:ahLst/>
                <a:cxnLst/>
                <a:rect l="l" t="t" r="r" b="b"/>
                <a:pathLst>
                  <a:path w="3929" h="4441" extrusionOk="0">
                    <a:moveTo>
                      <a:pt x="2489" y="0"/>
                    </a:moveTo>
                    <a:cubicBezTo>
                      <a:pt x="2282" y="0"/>
                      <a:pt x="2057" y="21"/>
                      <a:pt x="1817" y="72"/>
                    </a:cubicBezTo>
                    <a:cubicBezTo>
                      <a:pt x="1767" y="45"/>
                      <a:pt x="1712" y="33"/>
                      <a:pt x="1652" y="33"/>
                    </a:cubicBezTo>
                    <a:cubicBezTo>
                      <a:pt x="1303" y="33"/>
                      <a:pt x="809" y="470"/>
                      <a:pt x="461" y="1120"/>
                    </a:cubicBezTo>
                    <a:cubicBezTo>
                      <a:pt x="63" y="1863"/>
                      <a:pt x="1" y="2609"/>
                      <a:pt x="314" y="2814"/>
                    </a:cubicBezTo>
                    <a:lnTo>
                      <a:pt x="308" y="2824"/>
                    </a:lnTo>
                    <a:cubicBezTo>
                      <a:pt x="763" y="4036"/>
                      <a:pt x="1703" y="4441"/>
                      <a:pt x="1703" y="4441"/>
                    </a:cubicBezTo>
                    <a:lnTo>
                      <a:pt x="3929" y="378"/>
                    </a:lnTo>
                    <a:cubicBezTo>
                      <a:pt x="3929" y="378"/>
                      <a:pt x="3373" y="0"/>
                      <a:pt x="2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7"/>
              <p:cNvSpPr/>
              <p:nvPr/>
            </p:nvSpPr>
            <p:spPr>
              <a:xfrm flipH="1">
                <a:off x="7594536" y="4046745"/>
                <a:ext cx="173121" cy="227272"/>
              </a:xfrm>
              <a:custGeom>
                <a:avLst/>
                <a:gdLst/>
                <a:ahLst/>
                <a:cxnLst/>
                <a:rect l="l" t="t" r="r" b="b"/>
                <a:pathLst>
                  <a:path w="3190" h="4188" extrusionOk="0">
                    <a:moveTo>
                      <a:pt x="2444" y="0"/>
                    </a:moveTo>
                    <a:cubicBezTo>
                      <a:pt x="1928" y="0"/>
                      <a:pt x="1199" y="646"/>
                      <a:pt x="684" y="1606"/>
                    </a:cubicBezTo>
                    <a:cubicBezTo>
                      <a:pt x="81" y="2730"/>
                      <a:pt x="1" y="3860"/>
                      <a:pt x="504" y="4130"/>
                    </a:cubicBezTo>
                    <a:cubicBezTo>
                      <a:pt x="577" y="4169"/>
                      <a:pt x="659" y="4188"/>
                      <a:pt x="747" y="4188"/>
                    </a:cubicBezTo>
                    <a:cubicBezTo>
                      <a:pt x="1262" y="4188"/>
                      <a:pt x="1991" y="3543"/>
                      <a:pt x="2506" y="2582"/>
                    </a:cubicBezTo>
                    <a:cubicBezTo>
                      <a:pt x="3109" y="1458"/>
                      <a:pt x="3189" y="328"/>
                      <a:pt x="2687" y="58"/>
                    </a:cubicBezTo>
                    <a:cubicBezTo>
                      <a:pt x="2613" y="19"/>
                      <a:pt x="2531" y="0"/>
                      <a:pt x="2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7"/>
              <p:cNvSpPr/>
              <p:nvPr/>
            </p:nvSpPr>
            <p:spPr>
              <a:xfrm flipH="1">
                <a:off x="7607670" y="4079414"/>
                <a:ext cx="118471" cy="170997"/>
              </a:xfrm>
              <a:custGeom>
                <a:avLst/>
                <a:gdLst/>
                <a:ahLst/>
                <a:cxnLst/>
                <a:rect l="l" t="t" r="r" b="b"/>
                <a:pathLst>
                  <a:path w="2183" h="3151" extrusionOk="0">
                    <a:moveTo>
                      <a:pt x="1620" y="0"/>
                    </a:moveTo>
                    <a:cubicBezTo>
                      <a:pt x="1608" y="0"/>
                      <a:pt x="1596" y="1"/>
                      <a:pt x="1584" y="2"/>
                    </a:cubicBezTo>
                    <a:cubicBezTo>
                      <a:pt x="1770" y="339"/>
                      <a:pt x="1662" y="1039"/>
                      <a:pt x="1288" y="1734"/>
                    </a:cubicBezTo>
                    <a:cubicBezTo>
                      <a:pt x="913" y="2436"/>
                      <a:pt x="386" y="2914"/>
                      <a:pt x="1" y="2942"/>
                    </a:cubicBezTo>
                    <a:cubicBezTo>
                      <a:pt x="40" y="3014"/>
                      <a:pt x="93" y="3072"/>
                      <a:pt x="161" y="3107"/>
                    </a:cubicBezTo>
                    <a:cubicBezTo>
                      <a:pt x="217" y="3136"/>
                      <a:pt x="278" y="3151"/>
                      <a:pt x="345" y="3151"/>
                    </a:cubicBezTo>
                    <a:cubicBezTo>
                      <a:pt x="732" y="3151"/>
                      <a:pt x="1279" y="2665"/>
                      <a:pt x="1667" y="1942"/>
                    </a:cubicBezTo>
                    <a:cubicBezTo>
                      <a:pt x="2120" y="1097"/>
                      <a:pt x="2182" y="247"/>
                      <a:pt x="1803" y="44"/>
                    </a:cubicBezTo>
                    <a:cubicBezTo>
                      <a:pt x="1748" y="14"/>
                      <a:pt x="1687"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7"/>
              <p:cNvSpPr/>
              <p:nvPr/>
            </p:nvSpPr>
            <p:spPr>
              <a:xfrm flipH="1">
                <a:off x="7630029" y="4079468"/>
                <a:ext cx="106098" cy="159601"/>
              </a:xfrm>
              <a:custGeom>
                <a:avLst/>
                <a:gdLst/>
                <a:ahLst/>
                <a:cxnLst/>
                <a:rect l="l" t="t" r="r" b="b"/>
                <a:pathLst>
                  <a:path w="1955" h="2941" extrusionOk="0">
                    <a:moveTo>
                      <a:pt x="1768" y="1"/>
                    </a:moveTo>
                    <a:lnTo>
                      <a:pt x="1768" y="1"/>
                    </a:lnTo>
                    <a:cubicBezTo>
                      <a:pt x="1385" y="29"/>
                      <a:pt x="857" y="506"/>
                      <a:pt x="482" y="1206"/>
                    </a:cubicBezTo>
                    <a:lnTo>
                      <a:pt x="482" y="1208"/>
                    </a:lnTo>
                    <a:cubicBezTo>
                      <a:pt x="108" y="1903"/>
                      <a:pt x="0" y="2601"/>
                      <a:pt x="185" y="2941"/>
                    </a:cubicBezTo>
                    <a:cubicBezTo>
                      <a:pt x="570" y="2913"/>
                      <a:pt x="1097" y="2435"/>
                      <a:pt x="1472" y="1733"/>
                    </a:cubicBezTo>
                    <a:cubicBezTo>
                      <a:pt x="1846" y="1038"/>
                      <a:pt x="1954" y="338"/>
                      <a:pt x="1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7"/>
              <p:cNvSpPr/>
              <p:nvPr/>
            </p:nvSpPr>
            <p:spPr>
              <a:xfrm flipH="1">
                <a:off x="7438836" y="4038876"/>
                <a:ext cx="242913" cy="163237"/>
              </a:xfrm>
              <a:custGeom>
                <a:avLst/>
                <a:gdLst/>
                <a:ahLst/>
                <a:cxnLst/>
                <a:rect l="l" t="t" r="r" b="b"/>
                <a:pathLst>
                  <a:path w="4476" h="3008" extrusionOk="0">
                    <a:moveTo>
                      <a:pt x="1924" y="0"/>
                    </a:moveTo>
                    <a:cubicBezTo>
                      <a:pt x="1473" y="0"/>
                      <a:pt x="975" y="91"/>
                      <a:pt x="431" y="273"/>
                    </a:cubicBezTo>
                    <a:cubicBezTo>
                      <a:pt x="151" y="365"/>
                      <a:pt x="1" y="667"/>
                      <a:pt x="95" y="945"/>
                    </a:cubicBezTo>
                    <a:cubicBezTo>
                      <a:pt x="139" y="1079"/>
                      <a:pt x="230" y="1182"/>
                      <a:pt x="343" y="1244"/>
                    </a:cubicBezTo>
                    <a:cubicBezTo>
                      <a:pt x="421" y="1286"/>
                      <a:pt x="509" y="1310"/>
                      <a:pt x="600" y="1310"/>
                    </a:cubicBezTo>
                    <a:cubicBezTo>
                      <a:pt x="655" y="1310"/>
                      <a:pt x="712" y="1301"/>
                      <a:pt x="767" y="1282"/>
                    </a:cubicBezTo>
                    <a:cubicBezTo>
                      <a:pt x="1203" y="1136"/>
                      <a:pt x="1588" y="1063"/>
                      <a:pt x="1919" y="1063"/>
                    </a:cubicBezTo>
                    <a:cubicBezTo>
                      <a:pt x="2255" y="1063"/>
                      <a:pt x="2537" y="1139"/>
                      <a:pt x="2761" y="1289"/>
                    </a:cubicBezTo>
                    <a:cubicBezTo>
                      <a:pt x="3339" y="1680"/>
                      <a:pt x="3397" y="2498"/>
                      <a:pt x="3397" y="2506"/>
                    </a:cubicBezTo>
                    <a:cubicBezTo>
                      <a:pt x="3414" y="2789"/>
                      <a:pt x="3651" y="3008"/>
                      <a:pt x="3931" y="3008"/>
                    </a:cubicBezTo>
                    <a:cubicBezTo>
                      <a:pt x="3940" y="3008"/>
                      <a:pt x="3949" y="3007"/>
                      <a:pt x="3959" y="3007"/>
                    </a:cubicBezTo>
                    <a:cubicBezTo>
                      <a:pt x="4251" y="2990"/>
                      <a:pt x="4475" y="2742"/>
                      <a:pt x="4460" y="2450"/>
                    </a:cubicBezTo>
                    <a:cubicBezTo>
                      <a:pt x="4457" y="2395"/>
                      <a:pt x="4381" y="1107"/>
                      <a:pt x="3366" y="415"/>
                    </a:cubicBezTo>
                    <a:cubicBezTo>
                      <a:pt x="2962" y="138"/>
                      <a:pt x="2479" y="0"/>
                      <a:pt x="1924"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flipH="1">
                <a:off x="7494082" y="4112680"/>
                <a:ext cx="238679" cy="152383"/>
              </a:xfrm>
              <a:custGeom>
                <a:avLst/>
                <a:gdLst/>
                <a:ahLst/>
                <a:cxnLst/>
                <a:rect l="l" t="t" r="r" b="b"/>
                <a:pathLst>
                  <a:path w="4398" h="2808" extrusionOk="0">
                    <a:moveTo>
                      <a:pt x="1629" y="0"/>
                    </a:moveTo>
                    <a:cubicBezTo>
                      <a:pt x="1264" y="0"/>
                      <a:pt x="871" y="55"/>
                      <a:pt x="453" y="166"/>
                    </a:cubicBezTo>
                    <a:cubicBezTo>
                      <a:pt x="170" y="241"/>
                      <a:pt x="0" y="532"/>
                      <a:pt x="76" y="817"/>
                    </a:cubicBezTo>
                    <a:cubicBezTo>
                      <a:pt x="114" y="964"/>
                      <a:pt x="211" y="1080"/>
                      <a:pt x="335" y="1147"/>
                    </a:cubicBezTo>
                    <a:cubicBezTo>
                      <a:pt x="412" y="1190"/>
                      <a:pt x="500" y="1213"/>
                      <a:pt x="591" y="1213"/>
                    </a:cubicBezTo>
                    <a:cubicBezTo>
                      <a:pt x="635" y="1213"/>
                      <a:pt x="681" y="1208"/>
                      <a:pt x="726" y="1196"/>
                    </a:cubicBezTo>
                    <a:cubicBezTo>
                      <a:pt x="1054" y="1109"/>
                      <a:pt x="1354" y="1066"/>
                      <a:pt x="1625" y="1066"/>
                    </a:cubicBezTo>
                    <a:cubicBezTo>
                      <a:pt x="1999" y="1066"/>
                      <a:pt x="2318" y="1148"/>
                      <a:pt x="2580" y="1312"/>
                    </a:cubicBezTo>
                    <a:cubicBezTo>
                      <a:pt x="3161" y="1679"/>
                      <a:pt x="3298" y="2362"/>
                      <a:pt x="3299" y="2369"/>
                    </a:cubicBezTo>
                    <a:cubicBezTo>
                      <a:pt x="3344" y="2627"/>
                      <a:pt x="3567" y="2808"/>
                      <a:pt x="3820" y="2808"/>
                    </a:cubicBezTo>
                    <a:cubicBezTo>
                      <a:pt x="3851" y="2808"/>
                      <a:pt x="3883" y="2805"/>
                      <a:pt x="3914" y="2800"/>
                    </a:cubicBezTo>
                    <a:cubicBezTo>
                      <a:pt x="4203" y="2750"/>
                      <a:pt x="4397" y="2472"/>
                      <a:pt x="4347" y="2183"/>
                    </a:cubicBezTo>
                    <a:cubicBezTo>
                      <a:pt x="4340" y="2136"/>
                      <a:pt x="4140" y="1047"/>
                      <a:pt x="3164" y="423"/>
                    </a:cubicBezTo>
                    <a:cubicBezTo>
                      <a:pt x="2726" y="141"/>
                      <a:pt x="2212" y="0"/>
                      <a:pt x="1629"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flipH="1">
                <a:off x="7830285" y="3293892"/>
                <a:ext cx="471823" cy="818680"/>
              </a:xfrm>
              <a:custGeom>
                <a:avLst/>
                <a:gdLst/>
                <a:ahLst/>
                <a:cxnLst/>
                <a:rect l="l" t="t" r="r" b="b"/>
                <a:pathLst>
                  <a:path w="8694" h="15086" extrusionOk="0">
                    <a:moveTo>
                      <a:pt x="5539" y="0"/>
                    </a:moveTo>
                    <a:cubicBezTo>
                      <a:pt x="5467" y="0"/>
                      <a:pt x="5394" y="2"/>
                      <a:pt x="5321" y="5"/>
                    </a:cubicBezTo>
                    <a:cubicBezTo>
                      <a:pt x="5202" y="11"/>
                      <a:pt x="5082" y="20"/>
                      <a:pt x="4962" y="35"/>
                    </a:cubicBezTo>
                    <a:cubicBezTo>
                      <a:pt x="4785" y="55"/>
                      <a:pt x="4610" y="85"/>
                      <a:pt x="4434" y="125"/>
                    </a:cubicBezTo>
                    <a:cubicBezTo>
                      <a:pt x="3786" y="272"/>
                      <a:pt x="3178" y="544"/>
                      <a:pt x="2645" y="921"/>
                    </a:cubicBezTo>
                    <a:cubicBezTo>
                      <a:pt x="2559" y="983"/>
                      <a:pt x="2472" y="1047"/>
                      <a:pt x="2390" y="1115"/>
                    </a:cubicBezTo>
                    <a:cubicBezTo>
                      <a:pt x="2066" y="1377"/>
                      <a:pt x="1774" y="1682"/>
                      <a:pt x="1523" y="2023"/>
                    </a:cubicBezTo>
                    <a:cubicBezTo>
                      <a:pt x="1185" y="2482"/>
                      <a:pt x="902" y="2974"/>
                      <a:pt x="679" y="3490"/>
                    </a:cubicBezTo>
                    <a:cubicBezTo>
                      <a:pt x="635" y="3595"/>
                      <a:pt x="591" y="3701"/>
                      <a:pt x="552" y="3807"/>
                    </a:cubicBezTo>
                    <a:cubicBezTo>
                      <a:pt x="161" y="4840"/>
                      <a:pt x="0" y="5956"/>
                      <a:pt x="87" y="7076"/>
                    </a:cubicBezTo>
                    <a:cubicBezTo>
                      <a:pt x="94" y="7188"/>
                      <a:pt x="106" y="7300"/>
                      <a:pt x="120" y="7412"/>
                    </a:cubicBezTo>
                    <a:cubicBezTo>
                      <a:pt x="149" y="7654"/>
                      <a:pt x="191" y="7898"/>
                      <a:pt x="244" y="8139"/>
                    </a:cubicBezTo>
                    <a:cubicBezTo>
                      <a:pt x="443" y="9046"/>
                      <a:pt x="799" y="9884"/>
                      <a:pt x="1292" y="10629"/>
                    </a:cubicBezTo>
                    <a:cubicBezTo>
                      <a:pt x="1360" y="10732"/>
                      <a:pt x="1429" y="10832"/>
                      <a:pt x="1503" y="10929"/>
                    </a:cubicBezTo>
                    <a:cubicBezTo>
                      <a:pt x="2054" y="11679"/>
                      <a:pt x="2753" y="12323"/>
                      <a:pt x="3575" y="12833"/>
                    </a:cubicBezTo>
                    <a:cubicBezTo>
                      <a:pt x="3663" y="12889"/>
                      <a:pt x="3752" y="12942"/>
                      <a:pt x="3843" y="12994"/>
                    </a:cubicBezTo>
                    <a:cubicBezTo>
                      <a:pt x="3881" y="13015"/>
                      <a:pt x="3917" y="13036"/>
                      <a:pt x="3955" y="13056"/>
                    </a:cubicBezTo>
                    <a:lnTo>
                      <a:pt x="7660" y="15085"/>
                    </a:lnTo>
                    <a:cubicBezTo>
                      <a:pt x="7695" y="14793"/>
                      <a:pt x="7809" y="14445"/>
                      <a:pt x="7995" y="14098"/>
                    </a:cubicBezTo>
                    <a:cubicBezTo>
                      <a:pt x="8196" y="13721"/>
                      <a:pt x="8448" y="13413"/>
                      <a:pt x="8693" y="13224"/>
                    </a:cubicBezTo>
                    <a:lnTo>
                      <a:pt x="7960" y="12824"/>
                    </a:lnTo>
                    <a:cubicBezTo>
                      <a:pt x="7948" y="12839"/>
                      <a:pt x="7936" y="12857"/>
                      <a:pt x="7924" y="12874"/>
                    </a:cubicBezTo>
                    <a:cubicBezTo>
                      <a:pt x="7592" y="13330"/>
                      <a:pt x="7074" y="13578"/>
                      <a:pt x="6547" y="13578"/>
                    </a:cubicBezTo>
                    <a:cubicBezTo>
                      <a:pt x="6252" y="13578"/>
                      <a:pt x="5954" y="13500"/>
                      <a:pt x="5685" y="13337"/>
                    </a:cubicBezTo>
                    <a:cubicBezTo>
                      <a:pt x="2247" y="11259"/>
                      <a:pt x="11" y="9592"/>
                      <a:pt x="1429" y="4623"/>
                    </a:cubicBezTo>
                    <a:cubicBezTo>
                      <a:pt x="2251" y="1748"/>
                      <a:pt x="4039" y="1040"/>
                      <a:pt x="5603" y="1040"/>
                    </a:cubicBezTo>
                    <a:cubicBezTo>
                      <a:pt x="7123" y="1040"/>
                      <a:pt x="8430" y="1709"/>
                      <a:pt x="8430" y="1709"/>
                    </a:cubicBezTo>
                    <a:cubicBezTo>
                      <a:pt x="8513" y="1262"/>
                      <a:pt x="8299" y="794"/>
                      <a:pt x="7875" y="570"/>
                    </a:cubicBezTo>
                    <a:cubicBezTo>
                      <a:pt x="7150" y="193"/>
                      <a:pt x="6346" y="0"/>
                      <a:pt x="553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57"/>
            <p:cNvSpPr/>
            <p:nvPr/>
          </p:nvSpPr>
          <p:spPr>
            <a:xfrm>
              <a:off x="4735653" y="2458731"/>
              <a:ext cx="1729200" cy="16185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Golos Text"/>
                  <a:ea typeface="Golos Text"/>
                  <a:cs typeface="Golos Text"/>
                  <a:sym typeface="Golos Text"/>
                </a:rPr>
                <a:t>Today is so hot</a:t>
              </a:r>
              <a:endParaRPr b="1">
                <a:latin typeface="Golos Text"/>
                <a:ea typeface="Golos Text"/>
                <a:cs typeface="Golos Text"/>
                <a:sym typeface="Golos Text"/>
              </a:endParaRPr>
            </a:p>
          </p:txBody>
        </p:sp>
        <p:sp>
          <p:nvSpPr>
            <p:cNvPr id="682" name="Google Shape;682;p57"/>
            <p:cNvSpPr/>
            <p:nvPr/>
          </p:nvSpPr>
          <p:spPr>
            <a:xfrm>
              <a:off x="7686425" y="1876213"/>
              <a:ext cx="552300" cy="467100"/>
            </a:xfrm>
            <a:prstGeom prst="wedgeEllipse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a:t>
              </a:r>
              <a:endParaRPr>
                <a:latin typeface="Golos Text"/>
                <a:ea typeface="Golos Text"/>
                <a:cs typeface="Golos Text"/>
                <a:sym typeface="Golos Text"/>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687"/>
        <p:cNvGrpSpPr/>
        <p:nvPr/>
      </p:nvGrpSpPr>
      <p:grpSpPr>
        <a:xfrm>
          <a:off x="0" y="0"/>
          <a:ext cx="0" cy="0"/>
          <a:chOff x="0" y="0"/>
          <a:chExt cx="0" cy="0"/>
        </a:xfrm>
      </p:grpSpPr>
      <p:sp>
        <p:nvSpPr>
          <p:cNvPr id="688" name="Google Shape;688;p58"/>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Similarity</a:t>
            </a:r>
            <a:endParaRPr/>
          </a:p>
        </p:txBody>
      </p:sp>
      <p:sp>
        <p:nvSpPr>
          <p:cNvPr id="689" name="Google Shape;689;p58"/>
          <p:cNvSpPr txBox="1">
            <a:spLocks noGrp="1"/>
          </p:cNvSpPr>
          <p:nvPr>
            <p:ph type="body" idx="1"/>
          </p:nvPr>
        </p:nvSpPr>
        <p:spPr>
          <a:xfrm>
            <a:off x="715100" y="1758150"/>
            <a:ext cx="4065300" cy="2083200"/>
          </a:xfrm>
          <a:prstGeom prst="rect">
            <a:avLst/>
          </a:prstGeom>
        </p:spPr>
        <p:txBody>
          <a:bodyPr spcFirstLastPara="1" wrap="square" lIns="91425" tIns="91425" rIns="91425" bIns="91425" anchor="t" anchorCtr="0">
            <a:noAutofit/>
          </a:bodyPr>
          <a:lstStyle/>
          <a:p>
            <a:pPr marL="0" lvl="0" indent="0" algn="l" rtl="0">
              <a:spcBef>
                <a:spcPts val="1500"/>
              </a:spcBef>
              <a:spcAft>
                <a:spcPts val="0"/>
              </a:spcAft>
              <a:buNone/>
            </a:pPr>
            <a:r>
              <a:rPr lang="en"/>
              <a:t>Define vector space whole similar word are close with each other</a:t>
            </a:r>
            <a:endParaRPr/>
          </a:p>
          <a:p>
            <a:pPr marL="0" lvl="0" indent="0" algn="l" rtl="0">
              <a:spcBef>
                <a:spcPts val="1500"/>
              </a:spcBef>
              <a:spcAft>
                <a:spcPts val="1500"/>
              </a:spcAft>
              <a:buNone/>
            </a:pPr>
            <a:r>
              <a:rPr lang="en"/>
              <a:t>king - man + women = queen</a:t>
            </a:r>
            <a:endParaRPr/>
          </a:p>
        </p:txBody>
      </p:sp>
      <p:pic>
        <p:nvPicPr>
          <p:cNvPr id="690" name="Google Shape;690;p58"/>
          <p:cNvPicPr preferRelativeResize="0"/>
          <p:nvPr/>
        </p:nvPicPr>
        <p:blipFill>
          <a:blip r:embed="rId3">
            <a:alphaModFix/>
          </a:blip>
          <a:stretch>
            <a:fillRect/>
          </a:stretch>
        </p:blipFill>
        <p:spPr>
          <a:xfrm>
            <a:off x="4941750" y="1193550"/>
            <a:ext cx="3763790" cy="3212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9"/>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hot encoding</a:t>
            </a:r>
            <a:endParaRPr/>
          </a:p>
        </p:txBody>
      </p:sp>
      <p:sp>
        <p:nvSpPr>
          <p:cNvPr id="696" name="Google Shape;696;p59"/>
          <p:cNvSpPr txBox="1">
            <a:spLocks noGrp="1"/>
          </p:cNvSpPr>
          <p:nvPr>
            <p:ph type="body" idx="1"/>
          </p:nvPr>
        </p:nvSpPr>
        <p:spPr>
          <a:xfrm>
            <a:off x="760375" y="1233350"/>
            <a:ext cx="7405800" cy="396300"/>
          </a:xfrm>
          <a:prstGeom prst="rect">
            <a:avLst/>
          </a:prstGeom>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a:t>Example:Vocabulary V have v=|V|  is number of words in vocab</a:t>
            </a:r>
            <a:endParaRPr/>
          </a:p>
          <a:p>
            <a:pPr marL="0" marR="0" lvl="0" indent="0" algn="l" rtl="0">
              <a:lnSpc>
                <a:spcPct val="150000"/>
              </a:lnSpc>
              <a:spcBef>
                <a:spcPts val="0"/>
              </a:spcBef>
              <a:spcAft>
                <a:spcPts val="0"/>
              </a:spcAft>
              <a:buNone/>
            </a:pPr>
            <a:endParaRPr/>
          </a:p>
        </p:txBody>
      </p:sp>
      <p:pic>
        <p:nvPicPr>
          <p:cNvPr id="697" name="Google Shape;697;p59"/>
          <p:cNvPicPr preferRelativeResize="0"/>
          <p:nvPr/>
        </p:nvPicPr>
        <p:blipFill>
          <a:blip r:embed="rId3">
            <a:alphaModFix/>
          </a:blip>
          <a:stretch>
            <a:fillRect/>
          </a:stretch>
        </p:blipFill>
        <p:spPr>
          <a:xfrm>
            <a:off x="1598575" y="1709625"/>
            <a:ext cx="2657802" cy="3209050"/>
          </a:xfrm>
          <a:prstGeom prst="rect">
            <a:avLst/>
          </a:prstGeom>
          <a:noFill/>
          <a:ln>
            <a:noFill/>
          </a:ln>
        </p:spPr>
      </p:pic>
      <p:sp>
        <p:nvSpPr>
          <p:cNvPr id="698" name="Google Shape;698;p59"/>
          <p:cNvSpPr txBox="1">
            <a:spLocks noGrp="1"/>
          </p:cNvSpPr>
          <p:nvPr>
            <p:ph type="body" idx="1"/>
          </p:nvPr>
        </p:nvSpPr>
        <p:spPr>
          <a:xfrm>
            <a:off x="5201250" y="2444475"/>
            <a:ext cx="2408100" cy="1465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Issues:</a:t>
            </a:r>
            <a:endParaRPr/>
          </a:p>
          <a:p>
            <a:pPr marL="0" lvl="0" indent="0" algn="l" rtl="0">
              <a:lnSpc>
                <a:spcPct val="150000"/>
              </a:lnSpc>
              <a:spcBef>
                <a:spcPts val="0"/>
              </a:spcBef>
              <a:spcAft>
                <a:spcPts val="0"/>
              </a:spcAft>
              <a:buNone/>
            </a:pPr>
            <a:r>
              <a:rPr lang="en"/>
              <a:t>•Long sparse vector</a:t>
            </a:r>
            <a:endParaRPr/>
          </a:p>
          <a:p>
            <a:pPr marL="0" lvl="0" indent="0" algn="l" rtl="0">
              <a:lnSpc>
                <a:spcPct val="150000"/>
              </a:lnSpc>
              <a:spcBef>
                <a:spcPts val="0"/>
              </a:spcBef>
              <a:spcAft>
                <a:spcPts val="0"/>
              </a:spcAft>
              <a:buNone/>
            </a:pPr>
            <a:r>
              <a:rPr lang="en"/>
              <a:t>•No notion of similarity</a:t>
            </a:r>
            <a:endParaRPr/>
          </a:p>
          <a:p>
            <a:pPr marL="0" lvl="0" indent="0" algn="l" rtl="0">
              <a:lnSpc>
                <a:spcPct val="150000"/>
              </a:lnSpc>
              <a:spcBef>
                <a:spcPts val="0"/>
              </a:spcBef>
              <a:spcAft>
                <a:spcPts val="0"/>
              </a:spcAft>
              <a:buNone/>
            </a:pPr>
            <a:r>
              <a:rPr lang="en"/>
              <a:t>•No notion of meaning</a:t>
            </a:r>
            <a:endParaRPr>
              <a:solidFill>
                <a:srgbClr val="3C3C3B"/>
              </a:solidFill>
              <a:latin typeface="Arial"/>
              <a:ea typeface="Arial"/>
              <a:cs typeface="Arial"/>
              <a:sym typeface="Arial"/>
            </a:endParaRPr>
          </a:p>
          <a:p>
            <a:pPr marL="0" lvl="0" indent="0" algn="l" rtl="0">
              <a:spcBef>
                <a:spcPts val="0"/>
              </a:spcBef>
              <a:spcAft>
                <a:spcPts val="0"/>
              </a:spcAft>
              <a:buNone/>
            </a:pPr>
            <a:endParaRPr sz="1100">
              <a:solidFill>
                <a:srgbClr val="3C3C3B"/>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0"/>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graphicFrame>
        <p:nvGraphicFramePr>
          <p:cNvPr id="704" name="Google Shape;704;p60"/>
          <p:cNvGraphicFramePr/>
          <p:nvPr/>
        </p:nvGraphicFramePr>
        <p:xfrm>
          <a:off x="715100" y="861400"/>
          <a:ext cx="7837500" cy="2458100"/>
        </p:xfrm>
        <a:graphic>
          <a:graphicData uri="http://schemas.openxmlformats.org/drawingml/2006/table">
            <a:tbl>
              <a:tblPr>
                <a:noFill/>
                <a:tableStyleId>{61315BB9-0D7E-4E61-AD38-CF0247EF620F}</a:tableStyleId>
              </a:tblPr>
              <a:tblGrid>
                <a:gridCol w="2612500">
                  <a:extLst>
                    <a:ext uri="{9D8B030D-6E8A-4147-A177-3AD203B41FA5}">
                      <a16:colId xmlns:a16="http://schemas.microsoft.com/office/drawing/2014/main" val="20000"/>
                    </a:ext>
                  </a:extLst>
                </a:gridCol>
                <a:gridCol w="2612500">
                  <a:extLst>
                    <a:ext uri="{9D8B030D-6E8A-4147-A177-3AD203B41FA5}">
                      <a16:colId xmlns:a16="http://schemas.microsoft.com/office/drawing/2014/main" val="20001"/>
                    </a:ext>
                  </a:extLst>
                </a:gridCol>
                <a:gridCol w="2612500">
                  <a:extLst>
                    <a:ext uri="{9D8B030D-6E8A-4147-A177-3AD203B41FA5}">
                      <a16:colId xmlns:a16="http://schemas.microsoft.com/office/drawing/2014/main" val="20002"/>
                    </a:ext>
                  </a:extLst>
                </a:gridCol>
              </a:tblGrid>
              <a:tr h="522100">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“Royalty”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“Masculinity” Feature</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0.958123</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0.03591294</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0.94981289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0.92959219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0.051231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0.9592109321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4000">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0.0912987</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0.04912983189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705" name="Google Shape;705;p60"/>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we could identify the concept of Masculinity by the vector &lt;0,1&gt; and Royalty by &lt;1,0&gt;.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09"/>
        <p:cNvGrpSpPr/>
        <p:nvPr/>
      </p:nvGrpSpPr>
      <p:grpSpPr>
        <a:xfrm>
          <a:off x="0" y="0"/>
          <a:ext cx="0" cy="0"/>
          <a:chOff x="0" y="0"/>
          <a:chExt cx="0" cy="0"/>
        </a:xfrm>
      </p:grpSpPr>
      <p:sp>
        <p:nvSpPr>
          <p:cNvPr id="710" name="Google Shape;710;p61"/>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 Embedding</a:t>
            </a:r>
            <a:endParaRPr sz="3000"/>
          </a:p>
        </p:txBody>
      </p:sp>
      <p:sp>
        <p:nvSpPr>
          <p:cNvPr id="711" name="Google Shape;711;p61"/>
          <p:cNvSpPr txBox="1">
            <a:spLocks noGrp="1"/>
          </p:cNvSpPr>
          <p:nvPr>
            <p:ph type="body" idx="4294967295"/>
          </p:nvPr>
        </p:nvSpPr>
        <p:spPr>
          <a:xfrm>
            <a:off x="715100" y="3669900"/>
            <a:ext cx="78375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However, in real world examples, it is rarely this simple. In general, we do not know exactly what each of the N features mean</a:t>
            </a:r>
            <a:endParaRPr/>
          </a:p>
        </p:txBody>
      </p:sp>
      <p:graphicFrame>
        <p:nvGraphicFramePr>
          <p:cNvPr id="712" name="Google Shape;712;p61"/>
          <p:cNvGraphicFramePr/>
          <p:nvPr/>
        </p:nvGraphicFramePr>
        <p:xfrm>
          <a:off x="715100" y="1066800"/>
          <a:ext cx="7976600" cy="2400375"/>
        </p:xfrm>
        <a:graphic>
          <a:graphicData uri="http://schemas.openxmlformats.org/drawingml/2006/table">
            <a:tbl>
              <a:tblPr>
                <a:noFill/>
                <a:tableStyleId>{61315BB9-0D7E-4E61-AD38-CF0247EF620F}</a:tableStyleId>
              </a:tblPr>
              <a:tblGrid>
                <a:gridCol w="1994150">
                  <a:extLst>
                    <a:ext uri="{9D8B030D-6E8A-4147-A177-3AD203B41FA5}">
                      <a16:colId xmlns:a16="http://schemas.microsoft.com/office/drawing/2014/main" val="20000"/>
                    </a:ext>
                  </a:extLst>
                </a:gridCol>
                <a:gridCol w="1994150">
                  <a:extLst>
                    <a:ext uri="{9D8B030D-6E8A-4147-A177-3AD203B41FA5}">
                      <a16:colId xmlns:a16="http://schemas.microsoft.com/office/drawing/2014/main" val="20001"/>
                    </a:ext>
                  </a:extLst>
                </a:gridCol>
                <a:gridCol w="1994150">
                  <a:extLst>
                    <a:ext uri="{9D8B030D-6E8A-4147-A177-3AD203B41FA5}">
                      <a16:colId xmlns:a16="http://schemas.microsoft.com/office/drawing/2014/main" val="20002"/>
                    </a:ext>
                  </a:extLst>
                </a:gridCol>
                <a:gridCol w="1994150">
                  <a:extLst>
                    <a:ext uri="{9D8B030D-6E8A-4147-A177-3AD203B41FA5}">
                      <a16:colId xmlns:a16="http://schemas.microsoft.com/office/drawing/2014/main" val="20003"/>
                    </a:ext>
                  </a:extLst>
                </a:gridCol>
              </a:tblGrid>
              <a:tr h="480075">
                <a:tc>
                  <a:txBody>
                    <a:bodyPr/>
                    <a:lstStyle/>
                    <a:p>
                      <a:pPr marL="0" lvl="0" indent="0" algn="ctr" rtl="0">
                        <a:lnSpc>
                          <a:spcPct val="115000"/>
                        </a:lnSpc>
                        <a:spcBef>
                          <a:spcPts val="0"/>
                        </a:spcBef>
                        <a:spcAft>
                          <a:spcPts val="0"/>
                        </a:spcAft>
                        <a:buNone/>
                      </a:pPr>
                      <a:r>
                        <a:rPr lang="en" b="1">
                          <a:solidFill>
                            <a:srgbClr val="FFFFFF"/>
                          </a:solidFill>
                        </a:rPr>
                        <a:t>Word</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1</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2</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tc>
                  <a:txBody>
                    <a:bodyPr/>
                    <a:lstStyle/>
                    <a:p>
                      <a:pPr marL="0" lvl="0" indent="0" algn="ctr" rtl="0">
                        <a:lnSpc>
                          <a:spcPct val="115000"/>
                        </a:lnSpc>
                        <a:spcBef>
                          <a:spcPts val="0"/>
                        </a:spcBef>
                        <a:spcAft>
                          <a:spcPts val="0"/>
                        </a:spcAft>
                        <a:buNone/>
                      </a:pPr>
                      <a:r>
                        <a:rPr lang="en" b="1">
                          <a:solidFill>
                            <a:srgbClr val="FFFFFF"/>
                          </a:solidFill>
                        </a:rPr>
                        <a:t>Feature 3</a:t>
                      </a:r>
                      <a:endParaRPr b="1">
                        <a:solidFill>
                          <a:srgbClr val="FFFFFF"/>
                        </a:solidFill>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191919"/>
                    </a:solidFill>
                  </a:tcPr>
                </a:tc>
                <a:extLst>
                  <a:ext uri="{0D108BD9-81ED-4DB2-BD59-A6C34878D82A}">
                    <a16:rowId xmlns:a16="http://schemas.microsoft.com/office/drawing/2014/main" val="10000"/>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Queen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0.854712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0.32145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0.123512</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King</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0.9521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0.721385</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0.067231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0.85921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80075">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Woman</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0.23131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0.123151</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a:solidFill>
                            <a:schemeClr val="dk1"/>
                          </a:solidFill>
                          <a:latin typeface="Golos Text"/>
                          <a:ea typeface="Golos Text"/>
                          <a:cs typeface="Golos Text"/>
                          <a:sym typeface="Golos Text"/>
                        </a:rPr>
                        <a:t>0.011249</a:t>
                      </a:r>
                      <a:endParaRPr>
                        <a:solidFill>
                          <a:schemeClr val="dk1"/>
                        </a:solidFill>
                        <a:latin typeface="Golos Text"/>
                        <a:ea typeface="Golos Text"/>
                        <a:cs typeface="Golos Text"/>
                        <a:sym typeface="Golos Text"/>
                      </a:endParaRPr>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2"/>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Word2Vec</a:t>
            </a:r>
            <a:endParaRPr/>
          </a:p>
        </p:txBody>
      </p:sp>
      <p:sp>
        <p:nvSpPr>
          <p:cNvPr id="718" name="Google Shape;718;p62"/>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cxnSp>
        <p:nvCxnSpPr>
          <p:cNvPr id="719" name="Google Shape;719;p62"/>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20" name="Google Shape;720;p62"/>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3"/>
          <p:cNvSpPr txBox="1">
            <a:spLocks noGrp="1"/>
          </p:cNvSpPr>
          <p:nvPr>
            <p:ph type="title"/>
          </p:nvPr>
        </p:nvSpPr>
        <p:spPr>
          <a:xfrm>
            <a:off x="715100" y="5138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Word2Vec</a:t>
            </a:r>
            <a:endParaRPr/>
          </a:p>
        </p:txBody>
      </p:sp>
      <p:sp>
        <p:nvSpPr>
          <p:cNvPr id="726" name="Google Shape;726;p63"/>
          <p:cNvSpPr txBox="1">
            <a:spLocks noGrp="1"/>
          </p:cNvSpPr>
          <p:nvPr>
            <p:ph type="body" idx="1"/>
          </p:nvPr>
        </p:nvSpPr>
        <p:spPr>
          <a:xfrm>
            <a:off x="715050" y="1193550"/>
            <a:ext cx="7713900" cy="3212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Word2Vec is a collection of algorithms developed by Google to generate word embeddings based on word context. Both algorithms utilize a neural network to optimize the embeddings. The first model type is called a Continuous Bag of Words (CBOW), and predicts a word given the words surrounding it. The second model type is called Skip-Gram  and does the opposite; given a word, predict the words surrounding it. </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(a)</a:t>
            </a:r>
            <a:r>
              <a:rPr lang="en" sz="2000">
                <a:latin typeface="Golos Text Medium"/>
                <a:ea typeface="Golos Text Medium"/>
                <a:cs typeface="Golos Text Medium"/>
                <a:sym typeface="Golos Text Medium"/>
              </a:rPr>
              <a:t> Continuous Bag of Words (CBOW)</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Predict target word from context words.</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(b)</a:t>
            </a:r>
            <a:r>
              <a:rPr lang="en" sz="2000">
                <a:latin typeface="Golos Text Medium"/>
                <a:ea typeface="Golos Text Medium"/>
                <a:cs typeface="Golos Text Medium"/>
                <a:sym typeface="Golos Text Medium"/>
              </a:rPr>
              <a:t> Skip-Gram</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Predict context words from target word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4"/>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CBOW</a:t>
            </a:r>
            <a:endParaRPr/>
          </a:p>
        </p:txBody>
      </p:sp>
      <p:pic>
        <p:nvPicPr>
          <p:cNvPr id="732" name="Google Shape;732;p64"/>
          <p:cNvPicPr preferRelativeResize="0"/>
          <p:nvPr/>
        </p:nvPicPr>
        <p:blipFill>
          <a:blip r:embed="rId3">
            <a:alphaModFix/>
          </a:blip>
          <a:stretch>
            <a:fillRect/>
          </a:stretch>
        </p:blipFill>
        <p:spPr>
          <a:xfrm>
            <a:off x="4156300" y="152400"/>
            <a:ext cx="3859206" cy="4838700"/>
          </a:xfrm>
          <a:prstGeom prst="rect">
            <a:avLst/>
          </a:prstGeom>
          <a:noFill/>
          <a:ln>
            <a:noFill/>
          </a:ln>
        </p:spPr>
      </p:pic>
      <p:sp>
        <p:nvSpPr>
          <p:cNvPr id="733" name="Google Shape;733;p64"/>
          <p:cNvSpPr/>
          <p:nvPr/>
        </p:nvSpPr>
        <p:spPr>
          <a:xfrm>
            <a:off x="3395050" y="1524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0000</a:t>
            </a:r>
            <a:endParaRPr>
              <a:latin typeface="Golos Text"/>
              <a:ea typeface="Golos Text"/>
              <a:cs typeface="Golos Text"/>
              <a:sym typeface="Golos Text"/>
            </a:endParaRPr>
          </a:p>
        </p:txBody>
      </p:sp>
      <p:sp>
        <p:nvSpPr>
          <p:cNvPr id="734" name="Google Shape;734;p64"/>
          <p:cNvSpPr/>
          <p:nvPr/>
        </p:nvSpPr>
        <p:spPr>
          <a:xfrm>
            <a:off x="3395050" y="177675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100</a:t>
            </a:r>
            <a:endParaRPr>
              <a:latin typeface="Golos Text"/>
              <a:ea typeface="Golos Text"/>
              <a:cs typeface="Golos Text"/>
              <a:sym typeface="Golos Text"/>
            </a:endParaRPr>
          </a:p>
        </p:txBody>
      </p:sp>
      <p:sp>
        <p:nvSpPr>
          <p:cNvPr id="735" name="Google Shape;735;p64"/>
          <p:cNvSpPr/>
          <p:nvPr/>
        </p:nvSpPr>
        <p:spPr>
          <a:xfrm>
            <a:off x="3395050" y="3459600"/>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a:t>
            </a:r>
            <a:endParaRPr>
              <a:latin typeface="Golos Text"/>
              <a:ea typeface="Golos Text"/>
              <a:cs typeface="Golos Text"/>
              <a:sym typeface="Golos Text"/>
            </a:endParaRPr>
          </a:p>
        </p:txBody>
      </p:sp>
      <p:sp>
        <p:nvSpPr>
          <p:cNvPr id="736" name="Google Shape;736;p64"/>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37" name="Google Shape;737;p64"/>
          <p:cNvSpPr/>
          <p:nvPr/>
        </p:nvSpPr>
        <p:spPr>
          <a:xfrm>
            <a:off x="8182825" y="1806000"/>
            <a:ext cx="7440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0.64</a:t>
            </a:r>
            <a:endParaRPr>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83443C-EEFE-9F8F-CE39-718E787D6720}"/>
                  </a:ext>
                </a:extLst>
              </p:cNvPr>
              <p:cNvSpPr txBox="1"/>
              <p:nvPr/>
            </p:nvSpPr>
            <p:spPr>
              <a:xfrm>
                <a:off x="6085903" y="2007097"/>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xmlns="">
          <p:sp>
            <p:nvSpPr>
              <p:cNvPr id="2" name="TextBox 1">
                <a:extLst>
                  <a:ext uri="{FF2B5EF4-FFF2-40B4-BE49-F238E27FC236}">
                    <a16:creationId xmlns:a16="http://schemas.microsoft.com/office/drawing/2014/main" xmlns:a14="http://schemas.microsoft.com/office/drawing/2010/main" xmlns="" id="{6283443C-EEFE-9F8F-CE39-718E787D6720}"/>
                  </a:ext>
                </a:extLst>
              </p:cNvPr>
              <p:cNvSpPr txBox="1">
                <a:spLocks noRot="1" noChangeAspect="1" noMove="1" noResize="1" noEditPoints="1" noAdjustHandles="1" noChangeArrowheads="1" noChangeShapeType="1" noTextEdit="1"/>
              </p:cNvSpPr>
              <p:nvPr/>
            </p:nvSpPr>
            <p:spPr>
              <a:xfrm>
                <a:off x="6085903" y="2007097"/>
                <a:ext cx="1596050" cy="215444"/>
              </a:xfrm>
              <a:prstGeom prst="rect">
                <a:avLst/>
              </a:prstGeom>
              <a:blipFill rotWithShape="1">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CD511B4-DCEE-EDA7-FE57-262E4738A874}"/>
                  </a:ext>
                </a:extLst>
              </p:cNvPr>
              <p:cNvSpPr txBox="1"/>
              <p:nvPr/>
            </p:nvSpPr>
            <p:spPr>
              <a:xfrm>
                <a:off x="4409954" y="2007097"/>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3" name="TextBox 2">
                <a:extLst>
                  <a:ext uri="{FF2B5EF4-FFF2-40B4-BE49-F238E27FC236}">
                    <a16:creationId xmlns:a16="http://schemas.microsoft.com/office/drawing/2014/main" xmlns:a14="http://schemas.microsoft.com/office/drawing/2010/main" xmlns="" id="{8CD511B4-DCEE-EDA7-FE57-262E4738A874}"/>
                  </a:ext>
                </a:extLst>
              </p:cNvPr>
              <p:cNvSpPr txBox="1">
                <a:spLocks noRot="1" noChangeAspect="1" noMove="1" noResize="1" noEditPoints="1" noAdjustHandles="1" noChangeArrowheads="1" noChangeShapeType="1" noTextEdit="1"/>
              </p:cNvSpPr>
              <p:nvPr/>
            </p:nvSpPr>
            <p:spPr>
              <a:xfrm>
                <a:off x="4409954" y="2007097"/>
                <a:ext cx="1596050" cy="215444"/>
              </a:xfrm>
              <a:prstGeom prst="rect">
                <a:avLst/>
              </a:prstGeom>
              <a:blipFill rotWithShape="1">
                <a:blip r:embed="rId5"/>
                <a:stretch>
                  <a:fillRect b="-5556"/>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Skip-Gram</a:t>
            </a:r>
            <a:endParaRPr/>
          </a:p>
        </p:txBody>
      </p:sp>
      <p:pic>
        <p:nvPicPr>
          <p:cNvPr id="743" name="Google Shape;743;p65"/>
          <p:cNvPicPr preferRelativeResize="0"/>
          <p:nvPr/>
        </p:nvPicPr>
        <p:blipFill>
          <a:blip r:embed="rId3">
            <a:alphaModFix/>
          </a:blip>
          <a:stretch>
            <a:fillRect/>
          </a:stretch>
        </p:blipFill>
        <p:spPr>
          <a:xfrm>
            <a:off x="4337375" y="152400"/>
            <a:ext cx="3695957" cy="4838700"/>
          </a:xfrm>
          <a:prstGeom prst="rect">
            <a:avLst/>
          </a:prstGeom>
          <a:noFill/>
          <a:ln>
            <a:noFill/>
          </a:ln>
        </p:spPr>
      </p:pic>
      <p:sp>
        <p:nvSpPr>
          <p:cNvPr id="744" name="Google Shape;744;p65"/>
          <p:cNvSpPr txBox="1">
            <a:spLocks noGrp="1"/>
          </p:cNvSpPr>
          <p:nvPr>
            <p:ph type="body" idx="1"/>
          </p:nvPr>
        </p:nvSpPr>
        <p:spPr>
          <a:xfrm>
            <a:off x="715050" y="1013800"/>
            <a:ext cx="1973700" cy="39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Em yêu trường em</a:t>
            </a:r>
            <a:endParaRPr>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
                <a:latin typeface="Times New Roman"/>
                <a:ea typeface="Times New Roman"/>
                <a:cs typeface="Times New Roman"/>
                <a:sym typeface="Times New Roman"/>
              </a:rPr>
              <a:t>Tôi thích phở</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'em',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'phở',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'thích',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'trường',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'tôi', </a:t>
            </a:r>
            <a:endParaRPr>
              <a:latin typeface="Times New Roman"/>
              <a:ea typeface="Times New Roman"/>
              <a:cs typeface="Times New Roman"/>
              <a:sym typeface="Times New Roman"/>
            </a:endParaRPr>
          </a:p>
          <a:p>
            <a:pPr marL="0" lvl="0" indent="457200" algn="l" rtl="0">
              <a:spcBef>
                <a:spcPts val="0"/>
              </a:spcBef>
              <a:spcAft>
                <a:spcPts val="0"/>
              </a:spcAft>
              <a:buNone/>
            </a:pPr>
            <a:r>
              <a:rPr lang="en">
                <a:latin typeface="Times New Roman"/>
                <a:ea typeface="Times New Roman"/>
                <a:cs typeface="Times New Roman"/>
                <a:sym typeface="Times New Roman"/>
              </a:rPr>
              <a:t>'yêu', </a:t>
            </a:r>
            <a:endParaRPr>
              <a:latin typeface="Times New Roman"/>
              <a:ea typeface="Times New Roman"/>
              <a:cs typeface="Times New Roman"/>
              <a:sym typeface="Times New Roman"/>
            </a:endParaRPr>
          </a:p>
          <a:p>
            <a:pPr marL="0" lvl="0" indent="0" algn="l" rtl="0">
              <a:spcBef>
                <a:spcPts val="0"/>
              </a:spcBef>
              <a:spcAft>
                <a:spcPts val="0"/>
              </a:spcAft>
              <a:buNone/>
            </a:pPr>
            <a:r>
              <a:rPr lang="en">
                <a:latin typeface="Times New Roman"/>
                <a:ea typeface="Times New Roman"/>
                <a:cs typeface="Times New Roman"/>
                <a:sym typeface="Times New Roman"/>
              </a:rPr>
              <a:t>}</a:t>
            </a:r>
            <a:r>
              <a:rPr lang="en" sz="1050">
                <a:solidFill>
                  <a:srgbClr val="F8F8F2"/>
                </a:solidFill>
                <a:latin typeface="Courier New"/>
                <a:ea typeface="Courier New"/>
                <a:cs typeface="Courier New"/>
                <a:sym typeface="Courier New"/>
              </a:rPr>
              <a:t>ở'}</a:t>
            </a:r>
            <a:endParaRPr>
              <a:latin typeface="Times New Roman"/>
              <a:ea typeface="Times New Roman"/>
              <a:cs typeface="Times New Roman"/>
              <a:sym typeface="Times New Roman"/>
            </a:endParaRPr>
          </a:p>
        </p:txBody>
      </p:sp>
      <p:sp>
        <p:nvSpPr>
          <p:cNvPr id="745" name="Google Shape;745;p65"/>
          <p:cNvSpPr/>
          <p:nvPr/>
        </p:nvSpPr>
        <p:spPr>
          <a:xfrm>
            <a:off x="8175275" y="1524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0.7</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0.04</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p:txBody>
      </p:sp>
      <p:sp>
        <p:nvSpPr>
          <p:cNvPr id="746" name="Google Shape;746;p65"/>
          <p:cNvSpPr/>
          <p:nvPr/>
        </p:nvSpPr>
        <p:spPr>
          <a:xfrm>
            <a:off x="8175275" y="177675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0.05</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0.03</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0.69</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0.1</a:t>
            </a:r>
            <a:endParaRPr>
              <a:latin typeface="Golos Text"/>
              <a:ea typeface="Golos Text"/>
              <a:cs typeface="Golos Text"/>
              <a:sym typeface="Golos Text"/>
            </a:endParaRPr>
          </a:p>
        </p:txBody>
      </p:sp>
      <p:sp>
        <p:nvSpPr>
          <p:cNvPr id="747" name="Google Shape;747;p65"/>
          <p:cNvSpPr/>
          <p:nvPr/>
        </p:nvSpPr>
        <p:spPr>
          <a:xfrm>
            <a:off x="8175275" y="3459600"/>
            <a:ext cx="7332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0.51</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0.06</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0.2</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0.01</a:t>
            </a:r>
            <a:endParaRPr>
              <a:latin typeface="Golos Text"/>
              <a:ea typeface="Golos Text"/>
              <a:cs typeface="Golos Text"/>
              <a:sym typeface="Golos Text"/>
            </a:endParaRPr>
          </a:p>
        </p:txBody>
      </p:sp>
      <p:sp>
        <p:nvSpPr>
          <p:cNvPr id="748" name="Google Shape;748;p65"/>
          <p:cNvSpPr/>
          <p:nvPr/>
        </p:nvSpPr>
        <p:spPr>
          <a:xfrm>
            <a:off x="3797025" y="1728925"/>
            <a:ext cx="398400" cy="1531500"/>
          </a:xfrm>
          <a:prstGeom prst="bracket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00</a:t>
            </a:r>
            <a:endParaRPr>
              <a:latin typeface="Golos Text"/>
              <a:ea typeface="Golos Text"/>
              <a:cs typeface="Golos Text"/>
              <a:sym typeface="Golos Text"/>
            </a:endParaRPr>
          </a:p>
          <a:p>
            <a:pPr marL="0" lvl="0" indent="0" algn="ctr" rtl="0">
              <a:spcBef>
                <a:spcPts val="0"/>
              </a:spcBef>
              <a:spcAft>
                <a:spcPts val="0"/>
              </a:spcAft>
              <a:buNone/>
            </a:pPr>
            <a:r>
              <a:rPr lang="en">
                <a:latin typeface="Golos Text"/>
                <a:ea typeface="Golos Text"/>
                <a:cs typeface="Golos Text"/>
                <a:sym typeface="Golos Text"/>
              </a:rPr>
              <a:t>0001</a:t>
            </a:r>
            <a:endParaRPr>
              <a:latin typeface="Golos Text"/>
              <a:ea typeface="Golos Text"/>
              <a:cs typeface="Golos Text"/>
              <a:sym typeface="Golos Text"/>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E6BD5C5-F83A-8561-E7D0-D6D2EB7010CD}"/>
                  </a:ext>
                </a:extLst>
              </p:cNvPr>
              <p:cNvSpPr txBox="1"/>
              <p:nvPr/>
            </p:nvSpPr>
            <p:spPr>
              <a:xfrm>
                <a:off x="6185353" y="1995366"/>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oMath>
                  </m:oMathPara>
                </a14:m>
                <a:endParaRPr lang="en-US" dirty="0"/>
              </a:p>
            </p:txBody>
          </p:sp>
        </mc:Choice>
        <mc:Fallback xmlns="">
          <p:sp>
            <p:nvSpPr>
              <p:cNvPr id="2" name="TextBox 1">
                <a:extLst>
                  <a:ext uri="{FF2B5EF4-FFF2-40B4-BE49-F238E27FC236}">
                    <a16:creationId xmlns:a16="http://schemas.microsoft.com/office/drawing/2014/main" xmlns:a14="http://schemas.microsoft.com/office/drawing/2010/main" xmlns="" id="{0E6BD5C5-F83A-8561-E7D0-D6D2EB7010CD}"/>
                  </a:ext>
                </a:extLst>
              </p:cNvPr>
              <p:cNvSpPr txBox="1">
                <a:spLocks noRot="1" noChangeAspect="1" noMove="1" noResize="1" noEditPoints="1" noAdjustHandles="1" noChangeArrowheads="1" noChangeShapeType="1" noTextEdit="1"/>
              </p:cNvSpPr>
              <p:nvPr/>
            </p:nvSpPr>
            <p:spPr>
              <a:xfrm>
                <a:off x="6185353" y="1995366"/>
                <a:ext cx="1596050" cy="215444"/>
              </a:xfrm>
              <a:prstGeom prst="rect">
                <a:avLst/>
              </a:prstGeom>
              <a:blipFill rotWithShape="1">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3334A25-71CC-6287-9E3F-B1A5E5AA6582}"/>
                  </a:ext>
                </a:extLst>
              </p:cNvPr>
              <p:cNvSpPr txBox="1"/>
              <p:nvPr/>
            </p:nvSpPr>
            <p:spPr>
              <a:xfrm>
                <a:off x="4517553" y="1995366"/>
                <a:ext cx="1596050"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p:txBody>
          </p:sp>
        </mc:Choice>
        <mc:Fallback xmlns="">
          <p:sp>
            <p:nvSpPr>
              <p:cNvPr id="3" name="TextBox 2">
                <a:extLst>
                  <a:ext uri="{FF2B5EF4-FFF2-40B4-BE49-F238E27FC236}">
                    <a16:creationId xmlns:a16="http://schemas.microsoft.com/office/drawing/2014/main" xmlns:a14="http://schemas.microsoft.com/office/drawing/2010/main" xmlns="" id="{E3334A25-71CC-6287-9E3F-B1A5E5AA6582}"/>
                  </a:ext>
                </a:extLst>
              </p:cNvPr>
              <p:cNvSpPr txBox="1">
                <a:spLocks noRot="1" noChangeAspect="1" noMove="1" noResize="1" noEditPoints="1" noAdjustHandles="1" noChangeArrowheads="1" noChangeShapeType="1" noTextEdit="1"/>
              </p:cNvSpPr>
              <p:nvPr/>
            </p:nvSpPr>
            <p:spPr>
              <a:xfrm>
                <a:off x="4517553" y="1995366"/>
                <a:ext cx="1596050" cy="215444"/>
              </a:xfrm>
              <a:prstGeom prst="rect">
                <a:avLst/>
              </a:prstGeom>
              <a:blipFill rotWithShape="1">
                <a:blip r:embed="rId5"/>
                <a:stretch>
                  <a:fillRect b="-5556"/>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3"/>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graphicFrame>
        <p:nvGraphicFramePr>
          <p:cNvPr id="224" name="Google Shape;224;p23"/>
          <p:cNvGraphicFramePr/>
          <p:nvPr/>
        </p:nvGraphicFramePr>
        <p:xfrm>
          <a:off x="952500" y="186810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Learning</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word-based</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25" name="Google Shape;225;p23"/>
          <p:cNvSpPr/>
          <p:nvPr/>
        </p:nvSpPr>
        <p:spPr>
          <a:xfrm>
            <a:off x="170205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26" name="Google Shape;226;p23"/>
          <p:cNvSpPr/>
          <p:nvPr/>
        </p:nvSpPr>
        <p:spPr>
          <a:xfrm>
            <a:off x="4095175"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27" name="Google Shape;227;p23"/>
          <p:cNvSpPr/>
          <p:nvPr/>
        </p:nvSpPr>
        <p:spPr>
          <a:xfrm>
            <a:off x="6488300" y="2851850"/>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28" name="Google Shape;228;p23"/>
          <p:cNvCxnSpPr>
            <a:endCxn id="225" idx="0"/>
          </p:cNvCxnSpPr>
          <p:nvPr/>
        </p:nvCxnSpPr>
        <p:spPr>
          <a:xfrm>
            <a:off x="2181900" y="2263250"/>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29" name="Google Shape;229;p23"/>
          <p:cNvCxnSpPr>
            <a:endCxn id="226" idx="0"/>
          </p:cNvCxnSpPr>
          <p:nvPr/>
        </p:nvCxnSpPr>
        <p:spPr>
          <a:xfrm>
            <a:off x="4572025" y="2254250"/>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30" name="Google Shape;230;p23"/>
          <p:cNvCxnSpPr>
            <a:endCxn id="227" idx="0"/>
          </p:cNvCxnSpPr>
          <p:nvPr/>
        </p:nvCxnSpPr>
        <p:spPr>
          <a:xfrm>
            <a:off x="6943850" y="2254250"/>
            <a:ext cx="24300" cy="5976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817405366"/>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27889824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8" name="Straight Connector 7">
            <a:extLst>
              <a:ext uri="{FF2B5EF4-FFF2-40B4-BE49-F238E27FC236}">
                <a16:creationId xmlns:a16="http://schemas.microsoft.com/office/drawing/2014/main" id="{2CCC969C-0F2B-EF6C-1DED-2C070BF044EC}"/>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26084B6-0D6A-0461-90DC-E5548C3C7355}"/>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9C9F222-1249-24AF-5D84-618BD82CA214}"/>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B5EE93-DF3E-E0FB-9DC0-E5E2E35805F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C9BE993-6AC0-3081-C048-9D8DE79DBB3F}"/>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D3DD23-3067-DAF5-EEFB-21D95E68CB84}"/>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365B5B5F-4D6C-5A01-FD0F-7713E628D792}"/>
              </a:ext>
            </a:extLst>
          </p:cNvPr>
          <p:cNvCxnSpPr>
            <a:endCxn id="6"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AA25009-8436-D4FA-A4B8-98BE9DD7393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0C2CE1F-4670-11D2-D1C0-C237558C174A}"/>
              </a:ext>
            </a:extLst>
          </p:cNvPr>
          <p:cNvCxnSpPr>
            <a:endCxn id="6"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id="{75E4072A-1577-0916-84BE-A0BCABFA13C4}"/>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75DFE619-34B1-0029-5C7F-2E2E3CABC926}"/>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DE1ABE06-8046-114C-DAA5-9704D18161DC}"/>
              </a:ext>
            </a:extLst>
          </p:cNvPr>
          <p:cNvCxnSpPr>
            <a:endCxn id="6"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DDF98B3D-959F-EFFF-278E-B035A5CE0D1F}"/>
              </a:ext>
            </a:extLst>
          </p:cNvPr>
          <p:cNvCxnSpPr>
            <a:endCxn id="6"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8CC4459C-5D13-3EA8-AC76-D8D8AC74A64C}"/>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5E5FC7B8-AE6E-2745-30E6-352DA8F7F6FC}"/>
              </a:ext>
            </a:extLst>
          </p:cNvPr>
          <p:cNvCxnSpPr>
            <a:endCxn id="6"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98598F87-3875-DB4B-AD97-E9D7B2248B1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DE3B1CB3-D944-7B5F-1E52-B0D0E4A8E704}"/>
              </a:ext>
            </a:extLst>
          </p:cNvPr>
          <p:cNvCxnSpPr>
            <a:endCxn id="6"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9" name="Straight Connector 758">
            <a:extLst>
              <a:ext uri="{FF2B5EF4-FFF2-40B4-BE49-F238E27FC236}">
                <a16:creationId xmlns:a16="http://schemas.microsoft.com/office/drawing/2014/main" id="{712753F2-AFF0-E6DF-0F57-E5E424640218}"/>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40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Hidden Weights Matrix</a:t>
            </a:r>
            <a:endParaRPr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7E85B1-F409-5A50-2B89-4AC0BEB845F3}"/>
                  </a:ext>
                </a:extLst>
              </p:cNvPr>
              <p:cNvSpPr txBox="1"/>
              <p:nvPr/>
            </p:nvSpPr>
            <p:spPr>
              <a:xfrm>
                <a:off x="4495989" y="1578721"/>
                <a:ext cx="4113306" cy="1959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𝑈</m:t>
                          </m:r>
                        </m:e>
                        <m:sup>
                          <m:r>
                            <a:rPr lang="en-US" sz="2000" b="0" i="1" smtClean="0">
                              <a:latin typeface="Cambria Math" panose="02040503050406030204" pitchFamily="18" charset="0"/>
                            </a:rPr>
                            <m:t>𝑇</m:t>
                          </m:r>
                        </m:sup>
                      </m:s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𝑐</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begChr m:val="["/>
                              <m:endChr m:val="]"/>
                              <m:ctrlPr>
                                <a:rPr lang="en-US" sz="2000" i="1">
                                  <a:latin typeface="Cambria Math" panose="02040503050406030204" pitchFamily="18" charset="0"/>
                                </a:rPr>
                              </m:ctrlPr>
                            </m:dPr>
                            <m:e>
                              <m:m>
                                <m:mPr>
                                  <m:mcs>
                                    <m:mc>
                                      <m:mcPr>
                                        <m:count m:val="3"/>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m:t>
                                        </m:r>
                                        <m:r>
                                          <a:rPr lang="en-US" sz="2000" i="1">
                                            <a:latin typeface="Cambria Math" panose="02040503050406030204" pitchFamily="18" charset="0"/>
                                          </a:rPr>
                                          <m:t>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12</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m:t>
                                              </m:r>
                                              <m:r>
                                                <a:rPr lang="en-US" sz="2000" i="1">
                                                  <a:latin typeface="Cambria Math" panose="02040503050406030204" pitchFamily="18" charset="0"/>
                                                </a:rPr>
                                                <m:t>0</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m:t>
                                                    </m:r>
                                                    <m:r>
                                                      <a:rPr lang="en-US" sz="2000" i="1">
                                                        <a:latin typeface="Cambria Math" panose="02040503050406030204" pitchFamily="18" charset="0"/>
                                                      </a:rPr>
                                                      <m:t>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m:t>
                                                    </m:r>
                                                    <m:r>
                                                      <a:rPr lang="en-US" sz="2000" i="1">
                                                        <a:latin typeface="Cambria Math" panose="02040503050406030204" pitchFamily="18" charset="0"/>
                                                      </a:rPr>
                                                      <m:t>0</m:t>
                                                    </m:r>
                                                  </m:sub>
                                                </m:sSub>
                                              </m:e>
                                            </m:mr>
                                          </m:m>
                                        </m:e>
                                      </m:mr>
                                    </m:m>
                                  </m:e>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21</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51</m:t>
                                              </m:r>
                                            </m:sub>
                                          </m:sSub>
                                        </m:e>
                                      </m:mr>
                                    </m:m>
                                  </m:e>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22</m:t>
                                              </m:r>
                                            </m:sub>
                                          </m:sSub>
                                        </m:e>
                                      </m:mr>
                                      <m:m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52</m:t>
                                              </m:r>
                                            </m:sub>
                                          </m:sSub>
                                        </m:e>
                                      </m:mr>
                                    </m:m>
                                  </m:e>
                                </m:mr>
                              </m:m>
                            </m:e>
                          </m:d>
                        </m:e>
                        <m:sup>
                          <m:r>
                            <a:rPr lang="en-US" sz="2000" b="0" i="1" smtClean="0">
                              <a:latin typeface="Cambria Math" panose="02040503050406030204" pitchFamily="18" charset="0"/>
                            </a:rPr>
                            <m:t>𝑇</m:t>
                          </m:r>
                        </m:sup>
                      </m:sSup>
                      <m:d>
                        <m:dPr>
                          <m:begChr m:val="["/>
                          <m:endChr m:val="]"/>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𝑤</m:t>
                                    </m:r>
                                  </m:e>
                                  <m:sub>
                                    <m:r>
                                      <a:rPr lang="en-US" sz="2000" b="0" i="1" smtClean="0">
                                        <a:latin typeface="Cambria Math" panose="02040503050406030204" pitchFamily="18" charset="0"/>
                                      </a:rPr>
                                      <m:t>0</m:t>
                                    </m:r>
                                  </m:sub>
                                  <m:sup>
                                    <m:r>
                                      <a:rPr lang="en-US" sz="2000" b="0" i="1" smtClean="0">
                                        <a:latin typeface="Cambria Math" panose="02040503050406030204" pitchFamily="18" charset="0"/>
                                      </a:rPr>
                                      <m:t>𝑐</m:t>
                                    </m:r>
                                  </m:sup>
                                </m:sSubSup>
                              </m:e>
                            </m:mr>
                            <m:mr>
                              <m:e>
                                <m:m>
                                  <m:mPr>
                                    <m:mcs>
                                      <m:mc>
                                        <m:mcPr>
                                          <m:count m:val="1"/>
                                          <m:mcJc m:val="center"/>
                                        </m:mcPr>
                                      </m:mc>
                                    </m:mcs>
                                    <m:ctrlPr>
                                      <a:rPr lang="en-US" sz="2000" b="0" i="1" smtClean="0">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1</m:t>
                                          </m:r>
                                        </m:sub>
                                        <m:sup>
                                          <m:r>
                                            <a:rPr lang="en-US" sz="2000" i="1">
                                              <a:latin typeface="Cambria Math" panose="02040503050406030204" pitchFamily="18" charset="0"/>
                                            </a:rPr>
                                            <m:t>𝑐</m:t>
                                          </m:r>
                                        </m:sup>
                                      </m:sSubSup>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2</m:t>
                                          </m:r>
                                        </m:sub>
                                        <m:sup>
                                          <m:r>
                                            <a:rPr lang="en-US" sz="2000" i="1">
                                              <a:latin typeface="Cambria Math" panose="02040503050406030204" pitchFamily="18" charset="0"/>
                                            </a:rPr>
                                            <m:t>𝑐</m:t>
                                          </m:r>
                                        </m:sup>
                                      </m:sSubSup>
                                    </m:e>
                                  </m:mr>
                                  <m:mr>
                                    <m:e>
                                      <m:m>
                                        <m:mPr>
                                          <m:mcs>
                                            <m:mc>
                                              <m:mcPr>
                                                <m:count m:val="1"/>
                                                <m:mcJc m:val="center"/>
                                              </m:mcPr>
                                            </m:mc>
                                          </m:mcs>
                                          <m:ctrlPr>
                                            <a:rPr lang="en-US" sz="2000" b="0" i="1" smtClean="0">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3</m:t>
                                                </m:r>
                                              </m:sub>
                                              <m:sup>
                                                <m:r>
                                                  <a:rPr lang="en-US" sz="2000" i="1">
                                                    <a:latin typeface="Cambria Math" panose="02040503050406030204" pitchFamily="18" charset="0"/>
                                                  </a:rPr>
                                                  <m:t>𝑐</m:t>
                                                </m:r>
                                              </m:sup>
                                            </m:sSubSup>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4</m:t>
                                                </m:r>
                                              </m:sub>
                                              <m:sup>
                                                <m:r>
                                                  <a:rPr lang="en-US" sz="2000" i="1">
                                                    <a:latin typeface="Cambria Math" panose="02040503050406030204" pitchFamily="18" charset="0"/>
                                                  </a:rPr>
                                                  <m:t>𝑐</m:t>
                                                </m:r>
                                              </m:sup>
                                            </m:sSubSup>
                                          </m:e>
                                        </m:mr>
                                      </m:m>
                                    </m:e>
                                  </m:mr>
                                </m:m>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b="0" i="1" smtClean="0">
                                        <a:latin typeface="Cambria Math" panose="02040503050406030204" pitchFamily="18" charset="0"/>
                                      </a:rPr>
                                      <m:t>5</m:t>
                                    </m:r>
                                  </m:sub>
                                  <m:sup>
                                    <m:r>
                                      <a:rPr lang="en-US" sz="2000" i="1">
                                        <a:latin typeface="Cambria Math" panose="02040503050406030204" pitchFamily="18" charset="0"/>
                                      </a:rPr>
                                      <m:t>𝑐</m:t>
                                    </m:r>
                                  </m:sup>
                                </m:sSubSup>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4495989" y="1578721"/>
                <a:ext cx="4113306" cy="1959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𝑐</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xmlns="">
          <p:graphicFrame>
            <p:nvGraphicFramePr>
              <p:cNvPr id="17" name="Table 16">
                <a:extLst>
                  <a:ext uri="{FF2B5EF4-FFF2-40B4-BE49-F238E27FC236}">
                    <a16:creationId xmlns:a16="http://schemas.microsoft.com/office/drawing/2014/main" id="{520442F9-D3C9-09BF-1CF5-093BB39B0CAE}"/>
                  </a:ext>
                </a:extLst>
              </p:cNvPr>
              <p:cNvGraphicFramePr>
                <a:graphicFrameLocks noGrp="1"/>
              </p:cNvGraphicFramePr>
              <p:nvPr>
                <p:extLst>
                  <p:ext uri="{D42A27DB-BD31-4B8C-83A1-F6EECF244321}">
                    <p14:modId xmlns:p14="http://schemas.microsoft.com/office/powerpoint/2010/main" val="1230812340"/>
                  </p:ext>
                </p:extLst>
              </p:nvPr>
            </p:nvGraphicFramePr>
            <p:xfrm>
              <a:off x="1376737" y="1115102"/>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4"/>
                          <a:stretch>
                            <a:fillRect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4"/>
                          <a:stretch>
                            <a:fillRect t="-100000" r="-2151" b="-400000"/>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4"/>
                          <a:stretch>
                            <a:fillRect t="-200000" r="-2151" b="-300000"/>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4"/>
                          <a:stretch>
                            <a:fillRect t="-303529" r="-2151" b="-203529"/>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4"/>
                          <a:stretch>
                            <a:fillRect t="-398837" r="-2151" b="-101163"/>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4"/>
                          <a:stretch>
                            <a:fillRect t="-498837" r="-2151" b="-1163"/>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xmlns="">
          <p:graphicFrame>
            <p:nvGraphicFramePr>
              <p:cNvPr id="21" name="Table 20">
                <a:extLst>
                  <a:ext uri="{FF2B5EF4-FFF2-40B4-BE49-F238E27FC236}">
                    <a16:creationId xmlns:a16="http://schemas.microsoft.com/office/drawing/2014/main" id="{C7134670-5C62-42B5-8259-204580294C86}"/>
                  </a:ext>
                </a:extLst>
              </p:cNvPr>
              <p:cNvGraphicFramePr>
                <a:graphicFrameLocks noGrp="1"/>
              </p:cNvGraphicFramePr>
              <p:nvPr>
                <p:extLst>
                  <p:ext uri="{D42A27DB-BD31-4B8C-83A1-F6EECF244321}">
                    <p14:modId xmlns:p14="http://schemas.microsoft.com/office/powerpoint/2010/main" val="47818977"/>
                  </p:ext>
                </p:extLst>
              </p:nvPr>
            </p:nvGraphicFramePr>
            <p:xfrm>
              <a:off x="3229511" y="1813743"/>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5"/>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5"/>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5"/>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p:cxnSp>
        <p:nvCxnSpPr>
          <p:cNvPr id="22" name="Straight Connector 21">
            <a:extLst>
              <a:ext uri="{FF2B5EF4-FFF2-40B4-BE49-F238E27FC236}">
                <a16:creationId xmlns:a16="http://schemas.microsoft.com/office/drawing/2014/main" id="{C5D5789D-1575-3A7A-EB8E-0B89CDDCB4BE}"/>
              </a:ext>
            </a:extLst>
          </p:cNvPr>
          <p:cNvCxnSpPr>
            <a:cxnSpLocks/>
          </p:cNvCxnSpPr>
          <p:nvPr/>
        </p:nvCxnSpPr>
        <p:spPr>
          <a:xfrm>
            <a:off x="1938391" y="1411610"/>
            <a:ext cx="1291120" cy="715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358D077-1F1F-B52D-A351-982C5599AEB2}"/>
              </a:ext>
            </a:extLst>
          </p:cNvPr>
          <p:cNvCxnSpPr>
            <a:cxnSpLocks/>
          </p:cNvCxnSpPr>
          <p:nvPr/>
        </p:nvCxnSpPr>
        <p:spPr>
          <a:xfrm>
            <a:off x="1938391" y="1900719"/>
            <a:ext cx="1291120" cy="236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66B00F-86D9-D489-A5B8-802D670A6C77}"/>
              </a:ext>
            </a:extLst>
          </p:cNvPr>
          <p:cNvCxnSpPr>
            <a:cxnSpLocks/>
          </p:cNvCxnSpPr>
          <p:nvPr/>
        </p:nvCxnSpPr>
        <p:spPr>
          <a:xfrm flipV="1">
            <a:off x="1938391" y="2137025"/>
            <a:ext cx="1291120" cy="2671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9A9F07-246A-C3BA-F24F-402D1FED7B66}"/>
              </a:ext>
            </a:extLst>
          </p:cNvPr>
          <p:cNvCxnSpPr>
            <a:cxnSpLocks/>
          </p:cNvCxnSpPr>
          <p:nvPr/>
        </p:nvCxnSpPr>
        <p:spPr>
          <a:xfrm flipV="1">
            <a:off x="1938391" y="2137025"/>
            <a:ext cx="1291120" cy="8013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9DCA526-04A6-C361-0529-A523CAA82E7B}"/>
              </a:ext>
            </a:extLst>
          </p:cNvPr>
          <p:cNvCxnSpPr>
            <a:cxnSpLocks/>
          </p:cNvCxnSpPr>
          <p:nvPr/>
        </p:nvCxnSpPr>
        <p:spPr>
          <a:xfrm flipV="1">
            <a:off x="1938391" y="2126751"/>
            <a:ext cx="1291120" cy="1345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F04360B-D805-58A6-A148-64EAECB98226}"/>
              </a:ext>
            </a:extLst>
          </p:cNvPr>
          <p:cNvCxnSpPr>
            <a:cxnSpLocks/>
          </p:cNvCxnSpPr>
          <p:nvPr/>
        </p:nvCxnSpPr>
        <p:spPr>
          <a:xfrm flipV="1">
            <a:off x="1938391" y="2126751"/>
            <a:ext cx="1291120" cy="1901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A6EADE-4F86-0956-2D52-4DE95C67625B}"/>
              </a:ext>
            </a:extLst>
          </p:cNvPr>
          <p:cNvCxnSpPr>
            <a:endCxn id="21" idx="1"/>
          </p:cNvCxnSpPr>
          <p:nvPr/>
        </p:nvCxnSpPr>
        <p:spPr>
          <a:xfrm>
            <a:off x="1938391" y="1411610"/>
            <a:ext cx="1291120" cy="1267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6F22C0E-9EE6-C0F5-9AF8-78EA633E4BB4}"/>
              </a:ext>
            </a:extLst>
          </p:cNvPr>
          <p:cNvCxnSpPr/>
          <p:nvPr/>
        </p:nvCxnSpPr>
        <p:spPr>
          <a:xfrm>
            <a:off x="1938391" y="1411610"/>
            <a:ext cx="1291120" cy="1798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BA90570-70A1-0A4D-E709-BF58FFCA48BA}"/>
              </a:ext>
            </a:extLst>
          </p:cNvPr>
          <p:cNvCxnSpPr>
            <a:endCxn id="21" idx="1"/>
          </p:cNvCxnSpPr>
          <p:nvPr/>
        </p:nvCxnSpPr>
        <p:spPr>
          <a:xfrm>
            <a:off x="1938391" y="1900719"/>
            <a:ext cx="1291120" cy="778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7A7FA18-0851-6DC1-0221-B768DC2C36E1}"/>
              </a:ext>
            </a:extLst>
          </p:cNvPr>
          <p:cNvCxnSpPr/>
          <p:nvPr/>
        </p:nvCxnSpPr>
        <p:spPr>
          <a:xfrm>
            <a:off x="1938391" y="1900719"/>
            <a:ext cx="1291120" cy="1309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36" name="Straight Connector 735">
            <a:extLst>
              <a:ext uri="{FF2B5EF4-FFF2-40B4-BE49-F238E27FC236}">
                <a16:creationId xmlns:a16="http://schemas.microsoft.com/office/drawing/2014/main" id="{C61E507A-9D24-0A39-219D-E37E1DD3D88A}"/>
              </a:ext>
            </a:extLst>
          </p:cNvPr>
          <p:cNvCxnSpPr/>
          <p:nvPr/>
        </p:nvCxnSpPr>
        <p:spPr>
          <a:xfrm>
            <a:off x="1938391" y="2404153"/>
            <a:ext cx="1291120" cy="806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56344A4D-9B2E-D23B-ACB8-DBB611BB936E}"/>
              </a:ext>
            </a:extLst>
          </p:cNvPr>
          <p:cNvCxnSpPr>
            <a:endCxn id="21" idx="1"/>
          </p:cNvCxnSpPr>
          <p:nvPr/>
        </p:nvCxnSpPr>
        <p:spPr>
          <a:xfrm>
            <a:off x="1938391" y="2404153"/>
            <a:ext cx="1291120" cy="275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8" name="Straight Connector 737">
            <a:extLst>
              <a:ext uri="{FF2B5EF4-FFF2-40B4-BE49-F238E27FC236}">
                <a16:creationId xmlns:a16="http://schemas.microsoft.com/office/drawing/2014/main" id="{142A18DF-0CB8-07E0-22C4-972D26961351}"/>
              </a:ext>
            </a:extLst>
          </p:cNvPr>
          <p:cNvCxnSpPr>
            <a:endCxn id="21" idx="1"/>
          </p:cNvCxnSpPr>
          <p:nvPr/>
        </p:nvCxnSpPr>
        <p:spPr>
          <a:xfrm flipV="1">
            <a:off x="1938391" y="2679163"/>
            <a:ext cx="1291120" cy="259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12BD60EE-0657-5729-3C90-C728AA0B0E76}"/>
              </a:ext>
            </a:extLst>
          </p:cNvPr>
          <p:cNvCxnSpPr/>
          <p:nvPr/>
        </p:nvCxnSpPr>
        <p:spPr>
          <a:xfrm>
            <a:off x="1938391" y="2938409"/>
            <a:ext cx="1291120" cy="2720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0" name="Straight Connector 739">
            <a:extLst>
              <a:ext uri="{FF2B5EF4-FFF2-40B4-BE49-F238E27FC236}">
                <a16:creationId xmlns:a16="http://schemas.microsoft.com/office/drawing/2014/main" id="{50DD3552-BB51-4BF9-A36D-20E0DC0D9E2C}"/>
              </a:ext>
            </a:extLst>
          </p:cNvPr>
          <p:cNvCxnSpPr>
            <a:endCxn id="21" idx="1"/>
          </p:cNvCxnSpPr>
          <p:nvPr/>
        </p:nvCxnSpPr>
        <p:spPr>
          <a:xfrm flipV="1">
            <a:off x="1938391" y="2679163"/>
            <a:ext cx="1291120" cy="793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605B3D3C-FD60-454A-1B8E-75CD34ABB3BE}"/>
              </a:ext>
            </a:extLst>
          </p:cNvPr>
          <p:cNvCxnSpPr/>
          <p:nvPr/>
        </p:nvCxnSpPr>
        <p:spPr>
          <a:xfrm flipV="1">
            <a:off x="1938391" y="3210454"/>
            <a:ext cx="1291120" cy="2622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3" name="Straight Connector 742">
            <a:extLst>
              <a:ext uri="{FF2B5EF4-FFF2-40B4-BE49-F238E27FC236}">
                <a16:creationId xmlns:a16="http://schemas.microsoft.com/office/drawing/2014/main" id="{898D7AF0-BE44-C794-0492-A63631043641}"/>
              </a:ext>
            </a:extLst>
          </p:cNvPr>
          <p:cNvCxnSpPr>
            <a:endCxn id="21" idx="1"/>
          </p:cNvCxnSpPr>
          <p:nvPr/>
        </p:nvCxnSpPr>
        <p:spPr>
          <a:xfrm flipV="1">
            <a:off x="1938391" y="2679163"/>
            <a:ext cx="1291120" cy="13492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44" name="Straight Connector 743">
            <a:extLst>
              <a:ext uri="{FF2B5EF4-FFF2-40B4-BE49-F238E27FC236}">
                <a16:creationId xmlns:a16="http://schemas.microsoft.com/office/drawing/2014/main" id="{F346F9EA-71B6-0821-0F4E-78C41E3D3F8A}"/>
              </a:ext>
            </a:extLst>
          </p:cNvPr>
          <p:cNvCxnSpPr/>
          <p:nvPr/>
        </p:nvCxnSpPr>
        <p:spPr>
          <a:xfrm flipV="1">
            <a:off x="1938391" y="3210454"/>
            <a:ext cx="1291120" cy="817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358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65"/>
          <p:cNvSpPr txBox="1">
            <a:spLocks noGrp="1"/>
          </p:cNvSpPr>
          <p:nvPr>
            <p:ph type="title"/>
          </p:nvPr>
        </p:nvSpPr>
        <p:spPr>
          <a:xfrm>
            <a:off x="715099" y="306400"/>
            <a:ext cx="5850087"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Output Hidden Weights Matrix</a:t>
            </a:r>
            <a:endParaRPr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0</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3521363274"/>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1</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22831111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2</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253733555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3</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973421978"/>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4</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4270720177"/>
                      </a:ext>
                    </a:extLst>
                  </a:tr>
                  <a:tr h="521354">
                    <a:tc>
                      <a:txBody>
                        <a:bodyPr/>
                        <a:lstStyle/>
                        <a:p>
                          <a:pPr algn="ctr"/>
                          <a14:m>
                            <m:oMathPara xmlns:m="http://schemas.openxmlformats.org/officeDocument/2006/math">
                              <m:oMathParaPr>
                                <m:jc m:val="centerGroup"/>
                              </m:oMathParaPr>
                              <m:oMath xmlns:m="http://schemas.openxmlformats.org/officeDocument/2006/math">
                                <m:sSubSup>
                                  <m:sSubSupPr>
                                    <m:ctrlPr>
                                      <a:rPr lang="en-US" sz="1600" i="1" dirty="0" smtClean="0">
                                        <a:latin typeface="Cambria Math" panose="02040503050406030204" pitchFamily="18" charset="0"/>
                                      </a:rPr>
                                    </m:ctrlPr>
                                  </m:sSubSupPr>
                                  <m:e>
                                    <m:r>
                                      <a:rPr lang="en-US" sz="1600" b="0" i="1" dirty="0" smtClean="0">
                                        <a:latin typeface="Cambria Math" panose="02040503050406030204" pitchFamily="18" charset="0"/>
                                      </a:rPr>
                                      <m:t>𝑤</m:t>
                                    </m:r>
                                  </m:e>
                                  <m:sub>
                                    <m:r>
                                      <a:rPr lang="en-US" sz="1600" b="0" i="1" dirty="0" smtClean="0">
                                        <a:latin typeface="Cambria Math" panose="02040503050406030204" pitchFamily="18" charset="0"/>
                                      </a:rPr>
                                      <m:t>5</m:t>
                                    </m:r>
                                  </m:sub>
                                  <m:sup>
                                    <m:r>
                                      <a:rPr lang="en-US" sz="1600" b="0" i="1" dirty="0" smtClean="0">
                                        <a:latin typeface="Cambria Math" panose="02040503050406030204" pitchFamily="18" charset="0"/>
                                      </a:rPr>
                                      <m:t>𝑡</m:t>
                                    </m:r>
                                  </m:sup>
                                </m:sSubSup>
                              </m:oMath>
                            </m:oMathPara>
                          </a14:m>
                          <a:endParaRPr lang="en-US" sz="1600" dirty="0"/>
                        </a:p>
                      </a:txBody>
                      <a:tcPr anchor="ctr"/>
                    </a:tc>
                    <a:extLst>
                      <a:ext uri="{0D108BD9-81ED-4DB2-BD59-A6C34878D82A}">
                        <a16:rowId xmlns:a16="http://schemas.microsoft.com/office/drawing/2014/main" val="344669719"/>
                      </a:ext>
                    </a:extLst>
                  </a:tr>
                </a:tbl>
              </a:graphicData>
            </a:graphic>
          </p:graphicFrame>
        </mc:Choice>
        <mc:Fallback xmlns="">
          <p:graphicFrame>
            <p:nvGraphicFramePr>
              <p:cNvPr id="4" name="Table 3">
                <a:extLst>
                  <a:ext uri="{FF2B5EF4-FFF2-40B4-BE49-F238E27FC236}">
                    <a16:creationId xmlns:a16="http://schemas.microsoft.com/office/drawing/2014/main" id="{2B6A2CB3-ACE1-70A0-46FA-57F8F9483A2A}"/>
                  </a:ext>
                </a:extLst>
              </p:cNvPr>
              <p:cNvGraphicFramePr>
                <a:graphicFrameLocks noGrp="1"/>
              </p:cNvGraphicFramePr>
              <p:nvPr>
                <p:extLst>
                  <p:ext uri="{D42A27DB-BD31-4B8C-83A1-F6EECF244321}">
                    <p14:modId xmlns:p14="http://schemas.microsoft.com/office/powerpoint/2010/main" val="1789551816"/>
                  </p:ext>
                </p:extLst>
              </p:nvPr>
            </p:nvGraphicFramePr>
            <p:xfrm>
              <a:off x="2906731" y="1235646"/>
              <a:ext cx="561654" cy="3128124"/>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309126133"/>
                        </a:ext>
                      </a:extLst>
                    </a:gridCol>
                  </a:tblGrid>
                  <a:tr h="521354">
                    <a:tc>
                      <a:txBody>
                        <a:bodyPr/>
                        <a:lstStyle/>
                        <a:p>
                          <a:endParaRPr lang="en-US"/>
                        </a:p>
                      </a:txBody>
                      <a:tcPr anchor="ctr">
                        <a:blipFill>
                          <a:blip r:embed="rId3"/>
                          <a:stretch>
                            <a:fillRect t="-1163" r="-2151" b="-500000"/>
                          </a:stretch>
                        </a:blipFill>
                      </a:tcPr>
                    </a:tc>
                    <a:extLst>
                      <a:ext uri="{0D108BD9-81ED-4DB2-BD59-A6C34878D82A}">
                        <a16:rowId xmlns:a16="http://schemas.microsoft.com/office/drawing/2014/main" val="3521363274"/>
                      </a:ext>
                    </a:extLst>
                  </a:tr>
                  <a:tr h="521354">
                    <a:tc>
                      <a:txBody>
                        <a:bodyPr/>
                        <a:lstStyle/>
                        <a:p>
                          <a:endParaRPr lang="en-US"/>
                        </a:p>
                      </a:txBody>
                      <a:tcPr anchor="ctr">
                        <a:blipFill>
                          <a:blip r:embed="rId3"/>
                          <a:stretch>
                            <a:fillRect t="-102353" r="-2151" b="-405882"/>
                          </a:stretch>
                        </a:blipFill>
                      </a:tcPr>
                    </a:tc>
                    <a:extLst>
                      <a:ext uri="{0D108BD9-81ED-4DB2-BD59-A6C34878D82A}">
                        <a16:rowId xmlns:a16="http://schemas.microsoft.com/office/drawing/2014/main" val="228311118"/>
                      </a:ext>
                    </a:extLst>
                  </a:tr>
                  <a:tr h="521354">
                    <a:tc>
                      <a:txBody>
                        <a:bodyPr/>
                        <a:lstStyle/>
                        <a:p>
                          <a:endParaRPr lang="en-US"/>
                        </a:p>
                      </a:txBody>
                      <a:tcPr anchor="ctr">
                        <a:blipFill>
                          <a:blip r:embed="rId3"/>
                          <a:stretch>
                            <a:fillRect t="-200000" r="-2151" b="-301163"/>
                          </a:stretch>
                        </a:blipFill>
                      </a:tcPr>
                    </a:tc>
                    <a:extLst>
                      <a:ext uri="{0D108BD9-81ED-4DB2-BD59-A6C34878D82A}">
                        <a16:rowId xmlns:a16="http://schemas.microsoft.com/office/drawing/2014/main" val="2537335558"/>
                      </a:ext>
                    </a:extLst>
                  </a:tr>
                  <a:tr h="521354">
                    <a:tc>
                      <a:txBody>
                        <a:bodyPr/>
                        <a:lstStyle/>
                        <a:p>
                          <a:endParaRPr lang="en-US"/>
                        </a:p>
                      </a:txBody>
                      <a:tcPr anchor="ctr">
                        <a:blipFill>
                          <a:blip r:embed="rId3"/>
                          <a:stretch>
                            <a:fillRect t="-300000" r="-2151" b="-201163"/>
                          </a:stretch>
                        </a:blipFill>
                      </a:tcPr>
                    </a:tc>
                    <a:extLst>
                      <a:ext uri="{0D108BD9-81ED-4DB2-BD59-A6C34878D82A}">
                        <a16:rowId xmlns:a16="http://schemas.microsoft.com/office/drawing/2014/main" val="973421978"/>
                      </a:ext>
                    </a:extLst>
                  </a:tr>
                  <a:tr h="521354">
                    <a:tc>
                      <a:txBody>
                        <a:bodyPr/>
                        <a:lstStyle/>
                        <a:p>
                          <a:endParaRPr lang="en-US"/>
                        </a:p>
                      </a:txBody>
                      <a:tcPr anchor="ctr">
                        <a:blipFill>
                          <a:blip r:embed="rId3"/>
                          <a:stretch>
                            <a:fillRect t="-404706" r="-2151" b="-103529"/>
                          </a:stretch>
                        </a:blipFill>
                      </a:tcPr>
                    </a:tc>
                    <a:extLst>
                      <a:ext uri="{0D108BD9-81ED-4DB2-BD59-A6C34878D82A}">
                        <a16:rowId xmlns:a16="http://schemas.microsoft.com/office/drawing/2014/main" val="4270720177"/>
                      </a:ext>
                    </a:extLst>
                  </a:tr>
                  <a:tr h="521354">
                    <a:tc>
                      <a:txBody>
                        <a:bodyPr/>
                        <a:lstStyle/>
                        <a:p>
                          <a:endParaRPr lang="en-US"/>
                        </a:p>
                      </a:txBody>
                      <a:tcPr anchor="ctr">
                        <a:blipFill>
                          <a:blip r:embed="rId3"/>
                          <a:stretch>
                            <a:fillRect t="-498837" r="-2151" b="-2326"/>
                          </a:stretch>
                        </a:blipFill>
                      </a:tcPr>
                    </a:tc>
                    <a:extLst>
                      <a:ext uri="{0D108BD9-81ED-4DB2-BD59-A6C34878D82A}">
                        <a16:rowId xmlns:a16="http://schemas.microsoft.com/office/drawing/2014/main" val="34466971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0</m:t>
                                    </m:r>
                                  </m:sub>
                                </m:sSub>
                              </m:oMath>
                            </m:oMathPara>
                          </a14:m>
                          <a:endParaRPr lang="en-US" dirty="0"/>
                        </a:p>
                      </a:txBody>
                      <a:tcPr/>
                    </a:tc>
                    <a:extLst>
                      <a:ext uri="{0D108BD9-81ED-4DB2-BD59-A6C34878D82A}">
                        <a16:rowId xmlns:a16="http://schemas.microsoft.com/office/drawing/2014/main" val="164682327"/>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US" dirty="0"/>
                        </a:p>
                      </a:txBody>
                      <a:tcPr/>
                    </a:tc>
                    <a:extLst>
                      <a:ext uri="{0D108BD9-81ED-4DB2-BD59-A6C34878D82A}">
                        <a16:rowId xmlns:a16="http://schemas.microsoft.com/office/drawing/2014/main" val="2637283328"/>
                      </a:ext>
                    </a:extLst>
                  </a:tr>
                  <a:tr h="576947">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m:oMathPara>
                          </a14:m>
                          <a:endParaRPr lang="en-US" dirty="0"/>
                        </a:p>
                      </a:txBody>
                      <a:tcPr/>
                    </a:tc>
                    <a:extLst>
                      <a:ext uri="{0D108BD9-81ED-4DB2-BD59-A6C34878D82A}">
                        <a16:rowId xmlns:a16="http://schemas.microsoft.com/office/drawing/2014/main" val="2206696563"/>
                      </a:ext>
                    </a:extLst>
                  </a:tr>
                </a:tbl>
              </a:graphicData>
            </a:graphic>
          </p:graphicFrame>
        </mc:Choice>
        <mc:Fallback xmlns="">
          <p:graphicFrame>
            <p:nvGraphicFramePr>
              <p:cNvPr id="6" name="Table 5">
                <a:extLst>
                  <a:ext uri="{FF2B5EF4-FFF2-40B4-BE49-F238E27FC236}">
                    <a16:creationId xmlns:a16="http://schemas.microsoft.com/office/drawing/2014/main" id="{A1F96042-C7E2-DDDC-BB4F-B59C83CBC9F5}"/>
                  </a:ext>
                </a:extLst>
              </p:cNvPr>
              <p:cNvGraphicFramePr>
                <a:graphicFrameLocks noGrp="1"/>
              </p:cNvGraphicFramePr>
              <p:nvPr>
                <p:extLst>
                  <p:ext uri="{D42A27DB-BD31-4B8C-83A1-F6EECF244321}">
                    <p14:modId xmlns:p14="http://schemas.microsoft.com/office/powerpoint/2010/main" val="1108751500"/>
                  </p:ext>
                </p:extLst>
              </p:nvPr>
            </p:nvGraphicFramePr>
            <p:xfrm>
              <a:off x="973361" y="1850788"/>
              <a:ext cx="561654" cy="1730841"/>
            </p:xfrm>
            <a:graphic>
              <a:graphicData uri="http://schemas.openxmlformats.org/drawingml/2006/table">
                <a:tbl>
                  <a:tblPr firstRow="1" bandRow="1">
                    <a:tableStyleId>{7D9A748A-5EDF-47A2-A65E-5F4390420DF3}</a:tableStyleId>
                  </a:tblPr>
                  <a:tblGrid>
                    <a:gridCol w="561654">
                      <a:extLst>
                        <a:ext uri="{9D8B030D-6E8A-4147-A177-3AD203B41FA5}">
                          <a16:colId xmlns:a16="http://schemas.microsoft.com/office/drawing/2014/main" val="2482022354"/>
                        </a:ext>
                      </a:extLst>
                    </a:gridCol>
                  </a:tblGrid>
                  <a:tr h="576947">
                    <a:tc>
                      <a:txBody>
                        <a:bodyPr/>
                        <a:lstStyle/>
                        <a:p>
                          <a:endParaRPr lang="en-US"/>
                        </a:p>
                      </a:txBody>
                      <a:tcPr>
                        <a:blipFill>
                          <a:blip r:embed="rId4"/>
                          <a:stretch>
                            <a:fillRect l="-1075" t="-1053" r="-2151" b="-202105"/>
                          </a:stretch>
                        </a:blipFill>
                      </a:tcPr>
                    </a:tc>
                    <a:extLst>
                      <a:ext uri="{0D108BD9-81ED-4DB2-BD59-A6C34878D82A}">
                        <a16:rowId xmlns:a16="http://schemas.microsoft.com/office/drawing/2014/main" val="164682327"/>
                      </a:ext>
                    </a:extLst>
                  </a:tr>
                  <a:tr h="576947">
                    <a:tc>
                      <a:txBody>
                        <a:bodyPr/>
                        <a:lstStyle/>
                        <a:p>
                          <a:endParaRPr lang="en-US"/>
                        </a:p>
                      </a:txBody>
                      <a:tcPr>
                        <a:blipFill>
                          <a:blip r:embed="rId4"/>
                          <a:stretch>
                            <a:fillRect l="-1075" t="-101053" r="-2151" b="-102105"/>
                          </a:stretch>
                        </a:blipFill>
                      </a:tcPr>
                    </a:tc>
                    <a:extLst>
                      <a:ext uri="{0D108BD9-81ED-4DB2-BD59-A6C34878D82A}">
                        <a16:rowId xmlns:a16="http://schemas.microsoft.com/office/drawing/2014/main" val="2637283328"/>
                      </a:ext>
                    </a:extLst>
                  </a:tr>
                  <a:tr h="576947">
                    <a:tc>
                      <a:txBody>
                        <a:bodyPr/>
                        <a:lstStyle/>
                        <a:p>
                          <a:endParaRPr lang="en-US"/>
                        </a:p>
                      </a:txBody>
                      <a:tcPr>
                        <a:blipFill>
                          <a:blip r:embed="rId4"/>
                          <a:stretch>
                            <a:fillRect l="-1075" t="-201053" r="-2151" b="-2105"/>
                          </a:stretch>
                        </a:blipFill>
                      </a:tcPr>
                    </a:tc>
                    <a:extLst>
                      <a:ext uri="{0D108BD9-81ED-4DB2-BD59-A6C34878D82A}">
                        <a16:rowId xmlns:a16="http://schemas.microsoft.com/office/drawing/2014/main" val="2206696563"/>
                      </a:ext>
                    </a:extLst>
                  </a:tr>
                </a:tbl>
              </a:graphicData>
            </a:graphic>
          </p:graphicFrame>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B21F8A-1418-46CD-FF55-A0BCEE5AF19A}"/>
                  </a:ext>
                </a:extLst>
              </p:cNvPr>
              <p:cNvSpPr txBox="1"/>
              <p:nvPr/>
            </p:nvSpPr>
            <p:spPr>
              <a:xfrm>
                <a:off x="3640142" y="1168428"/>
                <a:ext cx="3830550" cy="16312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𝑢</m:t>
                                    </m:r>
                                  </m:e>
                                  <m:sub>
                                    <m:r>
                                      <a:rPr lang="en-US" sz="2000" b="0" i="1" smtClean="0">
                                        <a:latin typeface="Cambria Math" panose="02040503050406030204" pitchFamily="18" charset="0"/>
                                      </a:rPr>
                                      <m:t>00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02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10</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12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30</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40</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50</m:t>
                                                </m:r>
                                              </m:sub>
                                            </m:sSub>
                                          </m:e>
                                        </m:mr>
                                      </m:m>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21</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41</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51</m:t>
                                          </m:r>
                                        </m:sub>
                                      </m:sSub>
                                    </m:e>
                                  </m:mr>
                                </m:m>
                              </m:e>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22</m:t>
                                          </m:r>
                                        </m:sub>
                                      </m:sSub>
                                    </m:e>
                                  </m:mr>
                                  <m:mr>
                                    <m:e>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32</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42</m:t>
                                                </m:r>
                                              </m:sub>
                                            </m:sSub>
                                          </m:e>
                                        </m:mr>
                                      </m:m>
                                    </m:e>
                                  </m:mr>
                                  <m:mr>
                                    <m:e>
                                      <m:sSub>
                                        <m:sSubPr>
                                          <m:ctrlPr>
                                            <a:rPr lang="en-US" sz="2000" i="1">
                                              <a:latin typeface="Cambria Math" panose="02040503050406030204" pitchFamily="18" charset="0"/>
                                            </a:rPr>
                                          </m:ctrlPr>
                                        </m:sSubPr>
                                        <m:e>
                                          <m:r>
                                            <a:rPr lang="en-US" sz="2000" i="1">
                                              <a:latin typeface="Cambria Math" panose="02040503050406030204" pitchFamily="18" charset="0"/>
                                            </a:rPr>
                                            <m:t>𝑢</m:t>
                                          </m:r>
                                        </m:e>
                                        <m:sub>
                                          <m:r>
                                            <a:rPr lang="en-US" sz="2000" b="0" i="1" smtClean="0">
                                              <a:latin typeface="Cambria Math" panose="02040503050406030204" pitchFamily="18" charset="0"/>
                                            </a:rPr>
                                            <m:t>52</m:t>
                                          </m:r>
                                        </m:sub>
                                      </m:sSub>
                                    </m:e>
                                  </m:mr>
                                </m:m>
                              </m:e>
                            </m:mr>
                          </m:m>
                        </m:e>
                      </m:d>
                    </m:oMath>
                  </m:oMathPara>
                </a14:m>
                <a:endParaRPr lang="en-US" sz="2000" dirty="0"/>
              </a:p>
            </p:txBody>
          </p:sp>
        </mc:Choice>
        <mc:Fallback xmlns="">
          <p:sp>
            <p:nvSpPr>
              <p:cNvPr id="19" name="TextBox 18">
                <a:extLst>
                  <a:ext uri="{FF2B5EF4-FFF2-40B4-BE49-F238E27FC236}">
                    <a16:creationId xmlns:a16="http://schemas.microsoft.com/office/drawing/2014/main" id="{8BB21F8A-1418-46CD-FF55-A0BCEE5AF19A}"/>
                  </a:ext>
                </a:extLst>
              </p:cNvPr>
              <p:cNvSpPr txBox="1">
                <a:spLocks noRot="1" noChangeAspect="1" noMove="1" noResize="1" noEditPoints="1" noAdjustHandles="1" noChangeArrowheads="1" noChangeShapeType="1" noTextEdit="1"/>
              </p:cNvSpPr>
              <p:nvPr/>
            </p:nvSpPr>
            <p:spPr>
              <a:xfrm>
                <a:off x="3640142" y="1168428"/>
                <a:ext cx="3830550" cy="16312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7E85B1-F409-5A50-2B89-4AC0BEB845F3}"/>
                  </a:ext>
                </a:extLst>
              </p:cNvPr>
              <p:cNvSpPr txBox="1"/>
              <p:nvPr/>
            </p:nvSpPr>
            <p:spPr>
              <a:xfrm>
                <a:off x="7369259" y="1411610"/>
                <a:ext cx="102412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1"/>
                                    <m:mcJc m:val="center"/>
                                  </m:mcPr>
                                </m:mc>
                              </m:mcs>
                              <m:ctrlPr>
                                <a:rPr lang="en-US" sz="2000" i="1" smtClean="0">
                                  <a:latin typeface="Cambria Math" panose="02040503050406030204" pitchFamily="18" charset="0"/>
                                </a:rPr>
                              </m:ctrlPr>
                            </m:mP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1</m:t>
                                    </m:r>
                                  </m:sub>
                                </m:sSub>
                              </m:e>
                            </m:mr>
                            <m:m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2</m:t>
                                    </m:r>
                                  </m:sub>
                                </m:sSub>
                              </m:e>
                            </m:mr>
                          </m:m>
                        </m:e>
                      </m:d>
                    </m:oMath>
                  </m:oMathPara>
                </a14:m>
                <a:endParaRPr lang="en-US" sz="2000" dirty="0"/>
              </a:p>
            </p:txBody>
          </p:sp>
        </mc:Choice>
        <mc:Fallback xmlns="">
          <p:sp>
            <p:nvSpPr>
              <p:cNvPr id="20" name="TextBox 19">
                <a:extLst>
                  <a:ext uri="{FF2B5EF4-FFF2-40B4-BE49-F238E27FC236}">
                    <a16:creationId xmlns:a16="http://schemas.microsoft.com/office/drawing/2014/main" id="{4A7E85B1-F409-5A50-2B89-4AC0BEB845F3}"/>
                  </a:ext>
                </a:extLst>
              </p:cNvPr>
              <p:cNvSpPr txBox="1">
                <a:spLocks noRot="1" noChangeAspect="1" noMove="1" noResize="1" noEditPoints="1" noAdjustHandles="1" noChangeArrowheads="1" noChangeShapeType="1" noTextEdit="1"/>
              </p:cNvSpPr>
              <p:nvPr/>
            </p:nvSpPr>
            <p:spPr>
              <a:xfrm>
                <a:off x="7369259" y="1411610"/>
                <a:ext cx="1024127" cy="97821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DB253F9-660B-5B6B-BF73-CD6041411D68}"/>
                  </a:ext>
                </a:extLst>
              </p:cNvPr>
              <p:cNvSpPr txBox="1"/>
              <p:nvPr/>
            </p:nvSpPr>
            <p:spPr>
              <a:xfrm>
                <a:off x="3707259" y="3210454"/>
                <a:ext cx="2622598" cy="3341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𝑉</m:t>
                              </m:r>
                            </m:e>
                          </m:d>
                        </m:sup>
                      </m:sSup>
                    </m:oMath>
                  </m:oMathPara>
                </a14:m>
                <a:endParaRPr lang="en-US" sz="2000" dirty="0"/>
              </a:p>
            </p:txBody>
          </p:sp>
        </mc:Choice>
        <mc:Fallback xmlns="">
          <p:sp>
            <p:nvSpPr>
              <p:cNvPr id="23" name="TextBox 22">
                <a:extLst>
                  <a:ext uri="{FF2B5EF4-FFF2-40B4-BE49-F238E27FC236}">
                    <a16:creationId xmlns:a16="http://schemas.microsoft.com/office/drawing/2014/main" id="{CDB253F9-660B-5B6B-BF73-CD6041411D68}"/>
                  </a:ext>
                </a:extLst>
              </p:cNvPr>
              <p:cNvSpPr txBox="1">
                <a:spLocks noRot="1" noChangeAspect="1" noMove="1" noResize="1" noEditPoints="1" noAdjustHandles="1" noChangeArrowheads="1" noChangeShapeType="1" noTextEdit="1"/>
              </p:cNvSpPr>
              <p:nvPr/>
            </p:nvSpPr>
            <p:spPr>
              <a:xfrm>
                <a:off x="3707259" y="3210454"/>
                <a:ext cx="2622598" cy="334130"/>
              </a:xfrm>
              <a:prstGeom prst="rect">
                <a:avLst/>
              </a:prstGeom>
              <a:blipFill>
                <a:blip r:embed="rId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2305DCA-5F7F-BE17-E07A-C68B2663DF7B}"/>
                  </a:ext>
                </a:extLst>
              </p:cNvPr>
              <p:cNvSpPr txBox="1"/>
              <p:nvPr/>
            </p:nvSpPr>
            <p:spPr>
              <a:xfrm>
                <a:off x="7369259" y="3138535"/>
                <a:ext cx="1528160" cy="3132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h</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𝑅</m:t>
                          </m:r>
                        </m:e>
                        <m:sup>
                          <m:r>
                            <a:rPr lang="en-US" sz="2000" b="0" i="1" smtClean="0">
                              <a:latin typeface="Cambria Math" panose="02040503050406030204" pitchFamily="18" charset="0"/>
                              <a:ea typeface="Cambria Math" panose="02040503050406030204" pitchFamily="18" charset="0"/>
                            </a:rPr>
                            <m:t>𝑑</m:t>
                          </m:r>
                        </m:sup>
                      </m:sSup>
                    </m:oMath>
                  </m:oMathPara>
                </a14:m>
                <a:endParaRPr lang="en-US" sz="2000" dirty="0"/>
              </a:p>
            </p:txBody>
          </p:sp>
        </mc:Choice>
        <mc:Fallback xmlns="">
          <p:sp>
            <p:nvSpPr>
              <p:cNvPr id="24" name="TextBox 23">
                <a:extLst>
                  <a:ext uri="{FF2B5EF4-FFF2-40B4-BE49-F238E27FC236}">
                    <a16:creationId xmlns:a16="http://schemas.microsoft.com/office/drawing/2014/main" id="{E2305DCA-5F7F-BE17-E07A-C68B2663DF7B}"/>
                  </a:ext>
                </a:extLst>
              </p:cNvPr>
              <p:cNvSpPr txBox="1">
                <a:spLocks noRot="1" noChangeAspect="1" noMove="1" noResize="1" noEditPoints="1" noAdjustHandles="1" noChangeArrowheads="1" noChangeShapeType="1" noTextEdit="1"/>
              </p:cNvSpPr>
              <p:nvPr/>
            </p:nvSpPr>
            <p:spPr>
              <a:xfrm>
                <a:off x="7369259" y="3138535"/>
                <a:ext cx="1528160" cy="313291"/>
              </a:xfrm>
              <a:prstGeom prst="rect">
                <a:avLst/>
              </a:prstGeom>
              <a:blipFill>
                <a:blip r:embed="rId8"/>
                <a:stretch>
                  <a:fillRect t="-1961" b="-9804"/>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278708CD-859C-E8B3-F562-FED0F6B13CF0}"/>
              </a:ext>
            </a:extLst>
          </p:cNvPr>
          <p:cNvCxnSpPr/>
          <p:nvPr/>
        </p:nvCxnSpPr>
        <p:spPr>
          <a:xfrm flipV="1">
            <a:off x="1535015" y="1520575"/>
            <a:ext cx="1371716" cy="626724"/>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1636A00-6464-2FD0-4020-56ADF11DE0C9}"/>
              </a:ext>
            </a:extLst>
          </p:cNvPr>
          <p:cNvCxnSpPr/>
          <p:nvPr/>
        </p:nvCxnSpPr>
        <p:spPr>
          <a:xfrm flipV="1">
            <a:off x="1535015" y="1520575"/>
            <a:ext cx="1371716" cy="1202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A9AE06D-E191-B169-6FEF-431D4A24657B}"/>
              </a:ext>
            </a:extLst>
          </p:cNvPr>
          <p:cNvCxnSpPr/>
          <p:nvPr/>
        </p:nvCxnSpPr>
        <p:spPr>
          <a:xfrm flipV="1">
            <a:off x="1535015" y="1520575"/>
            <a:ext cx="1371716" cy="17671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685090F-84C5-FDEF-2BD4-49D897B74004}"/>
              </a:ext>
            </a:extLst>
          </p:cNvPr>
          <p:cNvCxnSpPr/>
          <p:nvPr/>
        </p:nvCxnSpPr>
        <p:spPr>
          <a:xfrm flipV="1">
            <a:off x="1535015" y="2013735"/>
            <a:ext cx="1371716" cy="133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A54489-F4E4-0E2F-969E-69E7F8AF9CD1}"/>
              </a:ext>
            </a:extLst>
          </p:cNvPr>
          <p:cNvCxnSpPr/>
          <p:nvPr/>
        </p:nvCxnSpPr>
        <p:spPr>
          <a:xfrm flipV="1">
            <a:off x="1535015" y="2024009"/>
            <a:ext cx="1371716" cy="698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E33BDD1-9DF0-EFE8-BC89-527B9CF26BF8}"/>
              </a:ext>
            </a:extLst>
          </p:cNvPr>
          <p:cNvCxnSpPr/>
          <p:nvPr/>
        </p:nvCxnSpPr>
        <p:spPr>
          <a:xfrm flipV="1">
            <a:off x="1535015" y="2013735"/>
            <a:ext cx="1371716" cy="1273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8D4572-4B1C-54AD-3E08-F37247B6D124}"/>
              </a:ext>
            </a:extLst>
          </p:cNvPr>
          <p:cNvCxnSpPr/>
          <p:nvPr/>
        </p:nvCxnSpPr>
        <p:spPr>
          <a:xfrm>
            <a:off x="1535015" y="2147299"/>
            <a:ext cx="1371716" cy="424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8699F2-C386-F6E3-D3CD-A042FDB2AB31}"/>
              </a:ext>
            </a:extLst>
          </p:cNvPr>
          <p:cNvCxnSpPr/>
          <p:nvPr/>
        </p:nvCxnSpPr>
        <p:spPr>
          <a:xfrm flipV="1">
            <a:off x="1535015" y="2571750"/>
            <a:ext cx="1371716" cy="150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735B219F-7217-AF53-CD43-9015074E2E1C}"/>
              </a:ext>
            </a:extLst>
          </p:cNvPr>
          <p:cNvCxnSpPr>
            <a:cxnSpLocks/>
            <a:stCxn id="6" idx="3"/>
          </p:cNvCxnSpPr>
          <p:nvPr/>
        </p:nvCxnSpPr>
        <p:spPr>
          <a:xfrm>
            <a:off x="1535015" y="2716208"/>
            <a:ext cx="1371716" cy="34549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9" name="Straight Connector 738">
            <a:extLst>
              <a:ext uri="{FF2B5EF4-FFF2-40B4-BE49-F238E27FC236}">
                <a16:creationId xmlns:a16="http://schemas.microsoft.com/office/drawing/2014/main" id="{52751925-D697-64DB-0780-26EC970AC8D5}"/>
              </a:ext>
            </a:extLst>
          </p:cNvPr>
          <p:cNvCxnSpPr/>
          <p:nvPr/>
        </p:nvCxnSpPr>
        <p:spPr>
          <a:xfrm flipV="1">
            <a:off x="1535015" y="2571750"/>
            <a:ext cx="1371716" cy="7159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1" name="Straight Connector 740">
            <a:extLst>
              <a:ext uri="{FF2B5EF4-FFF2-40B4-BE49-F238E27FC236}">
                <a16:creationId xmlns:a16="http://schemas.microsoft.com/office/drawing/2014/main" id="{C4F28C27-D266-EBA9-BD59-AA9E82FDA39E}"/>
              </a:ext>
            </a:extLst>
          </p:cNvPr>
          <p:cNvCxnSpPr/>
          <p:nvPr/>
        </p:nvCxnSpPr>
        <p:spPr>
          <a:xfrm>
            <a:off x="1535015" y="2147299"/>
            <a:ext cx="1371716"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5" name="Straight Connector 744">
            <a:extLst>
              <a:ext uri="{FF2B5EF4-FFF2-40B4-BE49-F238E27FC236}">
                <a16:creationId xmlns:a16="http://schemas.microsoft.com/office/drawing/2014/main" id="{E18DC494-2699-F6A8-2A53-8B8146FEDE3A}"/>
              </a:ext>
            </a:extLst>
          </p:cNvPr>
          <p:cNvCxnSpPr/>
          <p:nvPr/>
        </p:nvCxnSpPr>
        <p:spPr>
          <a:xfrm flipV="1">
            <a:off x="1535015" y="3061699"/>
            <a:ext cx="1371716" cy="22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7" name="Straight Connector 746">
            <a:extLst>
              <a:ext uri="{FF2B5EF4-FFF2-40B4-BE49-F238E27FC236}">
                <a16:creationId xmlns:a16="http://schemas.microsoft.com/office/drawing/2014/main" id="{9A370675-CA1E-65B5-A99A-6EB61F5240B6}"/>
              </a:ext>
            </a:extLst>
          </p:cNvPr>
          <p:cNvCxnSpPr/>
          <p:nvPr/>
        </p:nvCxnSpPr>
        <p:spPr>
          <a:xfrm>
            <a:off x="1535015" y="2147299"/>
            <a:ext cx="1371716" cy="14343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2CCE91D1-79C7-EC82-7F7E-9FC2ACC5EF1F}"/>
              </a:ext>
            </a:extLst>
          </p:cNvPr>
          <p:cNvCxnSpPr/>
          <p:nvPr/>
        </p:nvCxnSpPr>
        <p:spPr>
          <a:xfrm>
            <a:off x="1535015" y="2147299"/>
            <a:ext cx="1371716" cy="19315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1" name="Straight Connector 750">
            <a:extLst>
              <a:ext uri="{FF2B5EF4-FFF2-40B4-BE49-F238E27FC236}">
                <a16:creationId xmlns:a16="http://schemas.microsoft.com/office/drawing/2014/main" id="{D9FACDD7-A88E-FA61-D591-28F2D0CF405E}"/>
              </a:ext>
            </a:extLst>
          </p:cNvPr>
          <p:cNvCxnSpPr/>
          <p:nvPr/>
        </p:nvCxnSpPr>
        <p:spPr>
          <a:xfrm>
            <a:off x="1535015" y="2722652"/>
            <a:ext cx="1371716" cy="8589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53" name="Straight Connector 752">
            <a:extLst>
              <a:ext uri="{FF2B5EF4-FFF2-40B4-BE49-F238E27FC236}">
                <a16:creationId xmlns:a16="http://schemas.microsoft.com/office/drawing/2014/main" id="{818E8FD7-ED46-0C41-EA93-920285B51AA3}"/>
              </a:ext>
            </a:extLst>
          </p:cNvPr>
          <p:cNvCxnSpPr/>
          <p:nvPr/>
        </p:nvCxnSpPr>
        <p:spPr>
          <a:xfrm>
            <a:off x="1535015" y="2722652"/>
            <a:ext cx="1371716" cy="1356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5" name="Straight Connector 754">
            <a:extLst>
              <a:ext uri="{FF2B5EF4-FFF2-40B4-BE49-F238E27FC236}">
                <a16:creationId xmlns:a16="http://schemas.microsoft.com/office/drawing/2014/main" id="{4B7725C2-451C-7A4C-5E8D-C4EBA7000740}"/>
              </a:ext>
            </a:extLst>
          </p:cNvPr>
          <p:cNvCxnSpPr/>
          <p:nvPr/>
        </p:nvCxnSpPr>
        <p:spPr>
          <a:xfrm>
            <a:off x="1535015" y="3287730"/>
            <a:ext cx="1371716" cy="791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7" name="Straight Connector 756">
            <a:extLst>
              <a:ext uri="{FF2B5EF4-FFF2-40B4-BE49-F238E27FC236}">
                <a16:creationId xmlns:a16="http://schemas.microsoft.com/office/drawing/2014/main" id="{6E4F189F-4D74-EDD9-E7AE-3E3A3EF8C11B}"/>
              </a:ext>
            </a:extLst>
          </p:cNvPr>
          <p:cNvCxnSpPr/>
          <p:nvPr/>
        </p:nvCxnSpPr>
        <p:spPr>
          <a:xfrm>
            <a:off x="1535015" y="3287730"/>
            <a:ext cx="1371716" cy="2938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718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66"/>
          <p:cNvSpPr txBox="1">
            <a:spLocks noGrp="1"/>
          </p:cNvSpPr>
          <p:nvPr>
            <p:ph type="title"/>
          </p:nvPr>
        </p:nvSpPr>
        <p:spPr>
          <a:xfrm>
            <a:off x="715100" y="30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Softmax</a:t>
            </a:r>
            <a:endParaRPr/>
          </a:p>
        </p:txBody>
      </p:sp>
      <p:pic>
        <p:nvPicPr>
          <p:cNvPr id="754" name="Google Shape;754;p66"/>
          <p:cNvPicPr preferRelativeResize="0"/>
          <p:nvPr/>
        </p:nvPicPr>
        <p:blipFill>
          <a:blip r:embed="rId3">
            <a:alphaModFix/>
          </a:blip>
          <a:stretch>
            <a:fillRect/>
          </a:stretch>
        </p:blipFill>
        <p:spPr>
          <a:xfrm>
            <a:off x="1521413" y="1226463"/>
            <a:ext cx="6101175" cy="26905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0026402-78FB-AABF-F0E5-4BA3EB656BAA}"/>
                  </a:ext>
                </a:extLst>
              </p:cNvPr>
              <p:cNvSpPr txBox="1"/>
              <p:nvPr/>
            </p:nvSpPr>
            <p:spPr>
              <a:xfrm>
                <a:off x="2917861" y="2116476"/>
                <a:ext cx="3256908" cy="11183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𝑠</m:t>
                      </m:r>
                      <m:d>
                        <m:dPr>
                          <m:ctrlPr>
                            <a:rPr lang="en-US" sz="3200" b="0" i="1" smtClean="0">
                              <a:latin typeface="Cambria Math" panose="02040503050406030204" pitchFamily="18" charset="0"/>
                            </a:rPr>
                          </m:ctrlPr>
                        </m:dPr>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e>
                      </m:d>
                      <m:r>
                        <a:rPr lang="en-US" sz="3200" b="0" i="1" smtClean="0">
                          <a:latin typeface="Cambria Math" panose="02040503050406030204" pitchFamily="18" charset="0"/>
                        </a:rPr>
                        <m:t>=</m:t>
                      </m:r>
                      <m:f>
                        <m:fPr>
                          <m:ctrlPr>
                            <a:rPr lang="en-US" sz="3200" i="1" smtClean="0">
                              <a:latin typeface="Cambria Math" panose="02040503050406030204" pitchFamily="18" charset="0"/>
                            </a:rPr>
                          </m:ctrlPr>
                        </m:fPr>
                        <m:num>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𝑒</m:t>
                              </m:r>
                            </m:e>
                            <m:sup>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𝑖</m:t>
                                  </m:r>
                                </m:sub>
                              </m:sSub>
                            </m:sup>
                          </m:sSup>
                        </m:num>
                        <m:den>
                          <m:nary>
                            <m:naryPr>
                              <m:chr m:val="∑"/>
                              <m:limLoc m:val="subSup"/>
                              <m:ctrlPr>
                                <a:rPr lang="en-US" sz="3200" i="1" smtClean="0">
                                  <a:latin typeface="Cambria Math" panose="02040503050406030204" pitchFamily="18" charset="0"/>
                                </a:rPr>
                              </m:ctrlPr>
                            </m:naryPr>
                            <m:sub>
                              <m:r>
                                <m:rPr>
                                  <m:brk m:alnAt="25"/>
                                </m:rPr>
                                <a:rPr lang="en-US" sz="3200" b="0" i="1" smtClean="0">
                                  <a:latin typeface="Cambria Math" panose="02040503050406030204" pitchFamily="18" charset="0"/>
                                </a:rPr>
                                <m:t>𝑗</m:t>
                              </m:r>
                              <m:r>
                                <a:rPr lang="en-US" sz="3200" b="0" i="1" smtClean="0">
                                  <a:latin typeface="Cambria Math" panose="02040503050406030204" pitchFamily="18" charset="0"/>
                                </a:rPr>
                                <m:t>=0</m:t>
                              </m:r>
                            </m:sub>
                            <m:sup>
                              <m:r>
                                <a:rPr lang="en-US" sz="3200" b="0" i="1" smtClean="0">
                                  <a:latin typeface="Cambria Math" panose="02040503050406030204" pitchFamily="18" charset="0"/>
                                </a:rPr>
                                <m:t>𝑛</m:t>
                              </m:r>
                            </m:sup>
                            <m:e>
                              <m:sSup>
                                <m:sSupPr>
                                  <m:ctrlPr>
                                    <a:rPr lang="en-US" sz="3200" i="1">
                                      <a:latin typeface="Cambria Math" panose="02040503050406030204" pitchFamily="18" charset="0"/>
                                    </a:rPr>
                                  </m:ctrlPr>
                                </m:sSupPr>
                                <m:e>
                                  <m:r>
                                    <a:rPr lang="en-US" sz="3200" i="1">
                                      <a:latin typeface="Cambria Math" panose="02040503050406030204" pitchFamily="18" charset="0"/>
                                    </a:rPr>
                                    <m:t>𝑒</m:t>
                                  </m:r>
                                </m:e>
                                <m:sup>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b="0" i="1" smtClean="0">
                                          <a:latin typeface="Cambria Math" panose="02040503050406030204" pitchFamily="18" charset="0"/>
                                        </a:rPr>
                                        <m:t>𝑗</m:t>
                                      </m:r>
                                    </m:sub>
                                  </m:sSub>
                                </m:sup>
                              </m:sSup>
                            </m:e>
                          </m:nary>
                        </m:den>
                      </m:f>
                    </m:oMath>
                  </m:oMathPara>
                </a14:m>
                <a:endParaRPr lang="en-US" sz="3200" dirty="0"/>
              </a:p>
            </p:txBody>
          </p:sp>
        </mc:Choice>
        <mc:Fallback xmlns="">
          <p:sp>
            <p:nvSpPr>
              <p:cNvPr id="2" name="TextBox 1">
                <a:extLst>
                  <a:ext uri="{FF2B5EF4-FFF2-40B4-BE49-F238E27FC236}">
                    <a16:creationId xmlns:a16="http://schemas.microsoft.com/office/drawing/2014/main" id="{F0026402-78FB-AABF-F0E5-4BA3EB656BAA}"/>
                  </a:ext>
                </a:extLst>
              </p:cNvPr>
              <p:cNvSpPr txBox="1">
                <a:spLocks noRot="1" noChangeAspect="1" noMove="1" noResize="1" noEditPoints="1" noAdjustHandles="1" noChangeArrowheads="1" noChangeShapeType="1" noTextEdit="1"/>
              </p:cNvSpPr>
              <p:nvPr/>
            </p:nvSpPr>
            <p:spPr>
              <a:xfrm>
                <a:off x="2917861" y="2116476"/>
                <a:ext cx="3256908" cy="1118319"/>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 of Word2Vec</a:t>
            </a:r>
            <a:endParaRPr/>
          </a:p>
        </p:txBody>
      </p:sp>
      <p:sp>
        <p:nvSpPr>
          <p:cNvPr id="761" name="Google Shape;761;p67"/>
          <p:cNvSpPr txBox="1">
            <a:spLocks noGrp="1"/>
          </p:cNvSpPr>
          <p:nvPr>
            <p:ph type="body" idx="1"/>
          </p:nvPr>
        </p:nvSpPr>
        <p:spPr>
          <a:xfrm>
            <a:off x="715100" y="1242450"/>
            <a:ext cx="7713900" cy="367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3"/>
                </a:solidFill>
                <a:latin typeface="Golos Text Medium"/>
                <a:ea typeface="Golos Text Medium"/>
                <a:cs typeface="Golos Text Medium"/>
                <a:sym typeface="Golos Text Medium"/>
              </a:rPr>
              <a:t>(a) </a:t>
            </a:r>
            <a:r>
              <a:rPr lang="en" sz="2000" dirty="0">
                <a:latin typeface="Golos Text Medium"/>
                <a:ea typeface="Golos Text Medium"/>
                <a:cs typeface="Golos Text Medium"/>
                <a:sym typeface="Golos Text Medium"/>
              </a:rPr>
              <a:t>Out of Vocabulary (OOV) Words</a:t>
            </a:r>
            <a:endParaRPr dirty="0"/>
          </a:p>
          <a:p>
            <a:pPr marL="0" lvl="0" indent="0" algn="l" rtl="0">
              <a:spcBef>
                <a:spcPts val="1000"/>
              </a:spcBef>
              <a:spcAft>
                <a:spcPts val="0"/>
              </a:spcAft>
              <a:buNone/>
            </a:pPr>
            <a:r>
              <a:rPr lang="en" dirty="0"/>
              <a:t>In Word2Vec, an embedding is created for each word. As such, it can’t handle any words it has not encountered during its training.</a:t>
            </a:r>
            <a:endParaRPr dirty="0"/>
          </a:p>
          <a:p>
            <a:pPr marL="0" lvl="0" indent="0" algn="l" rtl="0">
              <a:spcBef>
                <a:spcPts val="1000"/>
              </a:spcBef>
              <a:spcAft>
                <a:spcPts val="0"/>
              </a:spcAft>
              <a:buNone/>
            </a:pPr>
            <a:r>
              <a:rPr lang="en" dirty="0"/>
              <a:t>For example, words such as “</a:t>
            </a:r>
            <a:r>
              <a:rPr lang="en" dirty="0">
                <a:solidFill>
                  <a:srgbClr val="93C47D"/>
                </a:solidFill>
              </a:rPr>
              <a:t>tensor</a:t>
            </a:r>
            <a:r>
              <a:rPr lang="en" dirty="0"/>
              <a:t>” and “</a:t>
            </a:r>
            <a:r>
              <a:rPr lang="en" dirty="0">
                <a:solidFill>
                  <a:srgbClr val="6D9EEB"/>
                </a:solidFill>
              </a:rPr>
              <a:t>flow</a:t>
            </a:r>
            <a:r>
              <a:rPr lang="en" dirty="0"/>
              <a:t>” are present in the vocabulary of Word2Vec. But if you try to get embedding for the compound word “</a:t>
            </a:r>
            <a:r>
              <a:rPr lang="en" dirty="0">
                <a:solidFill>
                  <a:srgbClr val="93C47D"/>
                </a:solidFill>
              </a:rPr>
              <a:t>tensor</a:t>
            </a:r>
            <a:r>
              <a:rPr lang="en" dirty="0">
                <a:solidFill>
                  <a:srgbClr val="6D9EEB"/>
                </a:solidFill>
              </a:rPr>
              <a:t>flow</a:t>
            </a:r>
            <a:r>
              <a:rPr lang="en" dirty="0"/>
              <a:t>”, you will get an </a:t>
            </a:r>
            <a:r>
              <a:rPr lang="en" dirty="0">
                <a:solidFill>
                  <a:srgbClr val="980000"/>
                </a:solidFill>
              </a:rPr>
              <a:t>out of vocabulary error</a:t>
            </a:r>
            <a:r>
              <a:rPr lang="en" dirty="0"/>
              <a:t>.</a:t>
            </a:r>
            <a:endParaRPr dirty="0"/>
          </a:p>
          <a:p>
            <a:pPr marL="0" lvl="0" indent="0" algn="l" rtl="0">
              <a:spcBef>
                <a:spcPts val="1000"/>
              </a:spcBef>
              <a:spcAft>
                <a:spcPts val="0"/>
              </a:spcAft>
              <a:buNone/>
            </a:pPr>
            <a:r>
              <a:rPr lang="en" sz="2000" dirty="0">
                <a:solidFill>
                  <a:schemeClr val="accent3"/>
                </a:solidFill>
                <a:latin typeface="Golos Text Medium"/>
                <a:ea typeface="Golos Text Medium"/>
                <a:cs typeface="Golos Text Medium"/>
                <a:sym typeface="Golos Text Medium"/>
              </a:rPr>
              <a:t>(b)</a:t>
            </a:r>
            <a:r>
              <a:rPr lang="en" sz="2000" dirty="0">
                <a:latin typeface="Golos Text Medium"/>
                <a:ea typeface="Golos Text Medium"/>
                <a:cs typeface="Golos Text Medium"/>
                <a:sym typeface="Golos Text Medium"/>
              </a:rPr>
              <a:t> Morphology</a:t>
            </a:r>
            <a:endParaRPr sz="2000" dirty="0">
              <a:latin typeface="Golos Text Medium"/>
              <a:ea typeface="Golos Text Medium"/>
              <a:cs typeface="Golos Text Medium"/>
              <a:sym typeface="Golos Text Medium"/>
            </a:endParaRPr>
          </a:p>
          <a:p>
            <a:pPr marL="0" lvl="0" indent="0" algn="l" rtl="0">
              <a:spcBef>
                <a:spcPts val="1700"/>
              </a:spcBef>
              <a:spcAft>
                <a:spcPts val="0"/>
              </a:spcAft>
              <a:buNone/>
            </a:pPr>
            <a:r>
              <a:rPr lang="en" dirty="0"/>
              <a:t>For words with same radicals such as “eat” and “eaten”, Word2Vec doesn’t do any parameter sharing. Each word is learned uniquely based on the context it appears in. Thus, there is scope for utilizing the internal structure of the word to make the process more efficient.</a:t>
            </a:r>
            <a:endParaRPr dirty="0"/>
          </a:p>
          <a:p>
            <a:pPr marL="0" lvl="0" indent="0" algn="l" rtl="0">
              <a:spcBef>
                <a:spcPts val="2500"/>
              </a:spcBef>
              <a:spcAft>
                <a:spcPts val="1000"/>
              </a:spcAft>
              <a:buNone/>
            </a:pP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8"/>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fastText</a:t>
            </a:r>
            <a:endParaRPr/>
          </a:p>
        </p:txBody>
      </p:sp>
      <p:sp>
        <p:nvSpPr>
          <p:cNvPr id="767" name="Google Shape;767;p68"/>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cxnSp>
        <p:nvCxnSpPr>
          <p:cNvPr id="768" name="Google Shape;768;p68"/>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769" name="Google Shape;769;p68"/>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75" name="Google Shape;775;p69"/>
          <p:cNvSpPr txBox="1">
            <a:spLocks noGrp="1"/>
          </p:cNvSpPr>
          <p:nvPr>
            <p:ph type="body" idx="1"/>
          </p:nvPr>
        </p:nvSpPr>
        <p:spPr>
          <a:xfrm>
            <a:off x="715100" y="1242450"/>
            <a:ext cx="7713900" cy="429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Take a word and add angular brackets to denote the beginning and end of a word</a:t>
            </a:r>
            <a:endParaRPr/>
          </a:p>
          <a:p>
            <a:pPr marL="457200" lvl="0" indent="0" algn="l" rtl="0">
              <a:spcBef>
                <a:spcPts val="1000"/>
              </a:spcBef>
              <a:spcAft>
                <a:spcPts val="1000"/>
              </a:spcAft>
              <a:buNone/>
            </a:pPr>
            <a:endParaRPr/>
          </a:p>
        </p:txBody>
      </p:sp>
      <p:pic>
        <p:nvPicPr>
          <p:cNvPr id="776" name="Google Shape;776;p69"/>
          <p:cNvPicPr preferRelativeResize="0"/>
          <p:nvPr/>
        </p:nvPicPr>
        <p:blipFill>
          <a:blip r:embed="rId3">
            <a:alphaModFix/>
          </a:blip>
          <a:stretch>
            <a:fillRect/>
          </a:stretch>
        </p:blipFill>
        <p:spPr>
          <a:xfrm>
            <a:off x="2392675" y="1671325"/>
            <a:ext cx="4216350" cy="562175"/>
          </a:xfrm>
          <a:prstGeom prst="rect">
            <a:avLst/>
          </a:prstGeom>
          <a:noFill/>
          <a:ln>
            <a:noFill/>
          </a:ln>
        </p:spPr>
      </p:pic>
      <p:sp>
        <p:nvSpPr>
          <p:cNvPr id="777" name="Google Shape;777;p69"/>
          <p:cNvSpPr txBox="1">
            <a:spLocks noGrp="1"/>
          </p:cNvSpPr>
          <p:nvPr>
            <p:ph type="body" idx="1"/>
          </p:nvPr>
        </p:nvSpPr>
        <p:spPr>
          <a:xfrm>
            <a:off x="764125" y="2357250"/>
            <a:ext cx="7713900" cy="7074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00"/>
              </a:buClr>
              <a:buSzPts val="1400"/>
              <a:buFont typeface="Arial"/>
              <a:buChar char="-"/>
            </a:pPr>
            <a:r>
              <a:rPr lang="en"/>
              <a:t>Then, we generate character n-grams of length n. Example: Word is eating and n-grams is 3</a:t>
            </a:r>
            <a:endParaRPr/>
          </a:p>
          <a:p>
            <a:pPr marL="0" lvl="0" indent="0" algn="l" rtl="0">
              <a:lnSpc>
                <a:spcPct val="100000"/>
              </a:lnSpc>
              <a:spcBef>
                <a:spcPts val="0"/>
              </a:spcBef>
              <a:spcAft>
                <a:spcPts val="0"/>
              </a:spcAft>
              <a:buNone/>
            </a:pPr>
            <a:endParaRPr/>
          </a:p>
          <a:p>
            <a:pPr marL="457200" lvl="0" indent="0" algn="l" rtl="0">
              <a:spcBef>
                <a:spcPts val="0"/>
              </a:spcBef>
              <a:spcAft>
                <a:spcPts val="1000"/>
              </a:spcAft>
              <a:buNone/>
            </a:pPr>
            <a:endParaRPr/>
          </a:p>
        </p:txBody>
      </p:sp>
      <p:grpSp>
        <p:nvGrpSpPr>
          <p:cNvPr id="778" name="Google Shape;778;p69"/>
          <p:cNvGrpSpPr/>
          <p:nvPr/>
        </p:nvGrpSpPr>
        <p:grpSpPr>
          <a:xfrm>
            <a:off x="2521458" y="3283325"/>
            <a:ext cx="4101067" cy="1021241"/>
            <a:chOff x="2521458" y="3283325"/>
            <a:chExt cx="4101067" cy="1021241"/>
          </a:xfrm>
        </p:grpSpPr>
        <p:grpSp>
          <p:nvGrpSpPr>
            <p:cNvPr id="779" name="Google Shape;779;p69"/>
            <p:cNvGrpSpPr/>
            <p:nvPr/>
          </p:nvGrpSpPr>
          <p:grpSpPr>
            <a:xfrm>
              <a:off x="2568863" y="3283325"/>
              <a:ext cx="4006247" cy="367796"/>
              <a:chOff x="573275" y="2904600"/>
              <a:chExt cx="4006247" cy="367796"/>
            </a:xfrm>
          </p:grpSpPr>
          <p:pic>
            <p:nvPicPr>
              <p:cNvPr id="780" name="Google Shape;780;p69"/>
              <p:cNvPicPr preferRelativeResize="0"/>
              <p:nvPr/>
            </p:nvPicPr>
            <p:blipFill>
              <a:blip r:embed="rId4">
                <a:alphaModFix/>
              </a:blip>
              <a:stretch>
                <a:fillRect/>
              </a:stretch>
            </p:blipFill>
            <p:spPr>
              <a:xfrm>
                <a:off x="573275" y="2904610"/>
                <a:ext cx="1319475" cy="367783"/>
              </a:xfrm>
              <a:prstGeom prst="rect">
                <a:avLst/>
              </a:prstGeom>
              <a:noFill/>
              <a:ln>
                <a:noFill/>
              </a:ln>
            </p:spPr>
          </p:pic>
          <p:pic>
            <p:nvPicPr>
              <p:cNvPr id="781" name="Google Shape;781;p69"/>
              <p:cNvPicPr preferRelativeResize="0"/>
              <p:nvPr/>
            </p:nvPicPr>
            <p:blipFill>
              <a:blip r:embed="rId5">
                <a:alphaModFix/>
              </a:blip>
              <a:stretch>
                <a:fillRect/>
              </a:stretch>
            </p:blipFill>
            <p:spPr>
              <a:xfrm>
                <a:off x="1916661" y="2904600"/>
                <a:ext cx="1319475" cy="367795"/>
              </a:xfrm>
              <a:prstGeom prst="rect">
                <a:avLst/>
              </a:prstGeom>
              <a:noFill/>
              <a:ln>
                <a:noFill/>
              </a:ln>
            </p:spPr>
          </p:pic>
          <p:pic>
            <p:nvPicPr>
              <p:cNvPr id="782" name="Google Shape;782;p69"/>
              <p:cNvPicPr preferRelativeResize="0"/>
              <p:nvPr/>
            </p:nvPicPr>
            <p:blipFill>
              <a:blip r:embed="rId6">
                <a:alphaModFix/>
              </a:blip>
              <a:stretch>
                <a:fillRect/>
              </a:stretch>
            </p:blipFill>
            <p:spPr>
              <a:xfrm>
                <a:off x="3260047" y="2904600"/>
                <a:ext cx="1319475" cy="367796"/>
              </a:xfrm>
              <a:prstGeom prst="rect">
                <a:avLst/>
              </a:prstGeom>
              <a:noFill/>
              <a:ln>
                <a:noFill/>
              </a:ln>
            </p:spPr>
          </p:pic>
        </p:grpSp>
        <p:grpSp>
          <p:nvGrpSpPr>
            <p:cNvPr id="783" name="Google Shape;783;p69"/>
            <p:cNvGrpSpPr/>
            <p:nvPr/>
          </p:nvGrpSpPr>
          <p:grpSpPr>
            <a:xfrm>
              <a:off x="2521458" y="3869797"/>
              <a:ext cx="4101067" cy="434770"/>
              <a:chOff x="2521458" y="3869797"/>
              <a:chExt cx="4101067" cy="434770"/>
            </a:xfrm>
          </p:grpSpPr>
          <p:pic>
            <p:nvPicPr>
              <p:cNvPr id="784" name="Google Shape;784;p69"/>
              <p:cNvPicPr preferRelativeResize="0"/>
              <p:nvPr/>
            </p:nvPicPr>
            <p:blipFill>
              <a:blip r:embed="rId7">
                <a:alphaModFix/>
              </a:blip>
              <a:stretch>
                <a:fillRect/>
              </a:stretch>
            </p:blipFill>
            <p:spPr>
              <a:xfrm>
                <a:off x="2521458" y="3880850"/>
                <a:ext cx="1319475" cy="367797"/>
              </a:xfrm>
              <a:prstGeom prst="rect">
                <a:avLst/>
              </a:prstGeom>
              <a:noFill/>
              <a:ln>
                <a:noFill/>
              </a:ln>
            </p:spPr>
          </p:pic>
          <p:pic>
            <p:nvPicPr>
              <p:cNvPr id="785" name="Google Shape;785;p69"/>
              <p:cNvPicPr preferRelativeResize="0"/>
              <p:nvPr/>
            </p:nvPicPr>
            <p:blipFill rotWithShape="1">
              <a:blip r:embed="rId8">
                <a:alphaModFix/>
              </a:blip>
              <a:srcRect t="8330" b="-8330"/>
              <a:stretch/>
            </p:blipFill>
            <p:spPr>
              <a:xfrm>
                <a:off x="5303050" y="3869797"/>
                <a:ext cx="1319475" cy="434770"/>
              </a:xfrm>
              <a:prstGeom prst="rect">
                <a:avLst/>
              </a:prstGeom>
              <a:noFill/>
              <a:ln>
                <a:noFill/>
              </a:ln>
            </p:spPr>
          </p:pic>
          <p:pic>
            <p:nvPicPr>
              <p:cNvPr id="786" name="Google Shape;786;p69"/>
              <p:cNvPicPr preferRelativeResize="0"/>
              <p:nvPr/>
            </p:nvPicPr>
            <p:blipFill>
              <a:blip r:embed="rId9">
                <a:alphaModFix/>
              </a:blip>
              <a:stretch>
                <a:fillRect/>
              </a:stretch>
            </p:blipFill>
            <p:spPr>
              <a:xfrm>
                <a:off x="3908850" y="3869800"/>
                <a:ext cx="1326266" cy="367800"/>
              </a:xfrm>
              <a:prstGeom prst="rect">
                <a:avLst/>
              </a:prstGeom>
              <a:noFill/>
              <a:ln>
                <a:noFill/>
              </a:ln>
            </p:spPr>
          </p:pic>
        </p:gr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70"/>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2" name="Google Shape;792;p70"/>
          <p:cNvSpPr txBox="1">
            <a:spLocks noGrp="1"/>
          </p:cNvSpPr>
          <p:nvPr>
            <p:ph type="body" idx="1"/>
          </p:nvPr>
        </p:nvSpPr>
        <p:spPr>
          <a:xfrm>
            <a:off x="715100" y="1242450"/>
            <a:ext cx="7713900" cy="12654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Since there can be huge number of unique n-grams hashing to bound the memory requirements.</a:t>
            </a:r>
            <a:endParaRPr/>
          </a:p>
          <a:p>
            <a:pPr marL="457200" lvl="0" indent="-333375" algn="l" rtl="0">
              <a:spcBef>
                <a:spcPts val="0"/>
              </a:spcBef>
              <a:spcAft>
                <a:spcPts val="0"/>
              </a:spcAft>
              <a:buClr>
                <a:srgbClr val="3D4144"/>
              </a:buClr>
              <a:buSzPts val="1650"/>
              <a:buFont typeface="Roboto"/>
              <a:buChar char="-"/>
            </a:pPr>
            <a:r>
              <a:rPr lang="en"/>
              <a:t>Instead of learning an embedding for each unique n-gram, model will learn total B embeddings where B denotes the bucket size</a:t>
            </a:r>
            <a:endParaRPr sz="1650">
              <a:solidFill>
                <a:srgbClr val="3D4144"/>
              </a:solidFill>
              <a:highlight>
                <a:srgbClr val="FFFFFF"/>
              </a:highlight>
              <a:latin typeface="Roboto"/>
              <a:ea typeface="Roboto"/>
              <a:cs typeface="Roboto"/>
              <a:sym typeface="Roboto"/>
            </a:endParaRPr>
          </a:p>
        </p:txBody>
      </p:sp>
      <p:pic>
        <p:nvPicPr>
          <p:cNvPr id="793" name="Google Shape;793;p70"/>
          <p:cNvPicPr preferRelativeResize="0"/>
          <p:nvPr/>
        </p:nvPicPr>
        <p:blipFill>
          <a:blip r:embed="rId3">
            <a:alphaModFix/>
          </a:blip>
          <a:stretch>
            <a:fillRect/>
          </a:stretch>
        </p:blipFill>
        <p:spPr>
          <a:xfrm>
            <a:off x="2371725" y="2678375"/>
            <a:ext cx="4400550" cy="2114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Sub-word generation</a:t>
            </a:r>
            <a:endParaRPr/>
          </a:p>
        </p:txBody>
      </p:sp>
      <p:sp>
        <p:nvSpPr>
          <p:cNvPr id="799" name="Google Shape;799;p71"/>
          <p:cNvSpPr txBox="1">
            <a:spLocks noGrp="1"/>
          </p:cNvSpPr>
          <p:nvPr>
            <p:ph type="body" idx="1"/>
          </p:nvPr>
        </p:nvSpPr>
        <p:spPr>
          <a:xfrm>
            <a:off x="715100" y="1505025"/>
            <a:ext cx="7713900" cy="80370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a:t>Each character n-gram is hashed to an integer between 1 to B.</a:t>
            </a:r>
            <a:endParaRPr/>
          </a:p>
          <a:p>
            <a:pPr marL="457200" lvl="0" indent="-333375" algn="l" rtl="0">
              <a:spcBef>
                <a:spcPts val="0"/>
              </a:spcBef>
              <a:spcAft>
                <a:spcPts val="0"/>
              </a:spcAft>
              <a:buClr>
                <a:srgbClr val="3D4144"/>
              </a:buClr>
              <a:buSzPts val="1650"/>
              <a:buFont typeface="Roboto"/>
              <a:buChar char="-"/>
            </a:pPr>
            <a:r>
              <a:rPr lang="en"/>
              <a:t>It helps control the vocabulary size</a:t>
            </a:r>
            <a:endParaRPr sz="1650">
              <a:solidFill>
                <a:srgbClr val="3D4144"/>
              </a:solidFill>
              <a:highlight>
                <a:srgbClr val="FFFFFF"/>
              </a:highlight>
              <a:latin typeface="Roboto"/>
              <a:ea typeface="Roboto"/>
              <a:cs typeface="Roboto"/>
              <a:sym typeface="Roboto"/>
            </a:endParaRPr>
          </a:p>
        </p:txBody>
      </p:sp>
      <p:pic>
        <p:nvPicPr>
          <p:cNvPr id="800" name="Google Shape;800;p71"/>
          <p:cNvPicPr preferRelativeResize="0"/>
          <p:nvPr/>
        </p:nvPicPr>
        <p:blipFill>
          <a:blip r:embed="rId3">
            <a:alphaModFix/>
          </a:blip>
          <a:stretch>
            <a:fillRect/>
          </a:stretch>
        </p:blipFill>
        <p:spPr>
          <a:xfrm>
            <a:off x="1762175" y="2995250"/>
            <a:ext cx="5619750" cy="819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804"/>
        <p:cNvGrpSpPr/>
        <p:nvPr/>
      </p:nvGrpSpPr>
      <p:grpSpPr>
        <a:xfrm>
          <a:off x="0" y="0"/>
          <a:ext cx="0" cy="0"/>
          <a:chOff x="0" y="0"/>
          <a:chExt cx="0" cy="0"/>
        </a:xfrm>
      </p:grpSpPr>
      <p:sp>
        <p:nvSpPr>
          <p:cNvPr id="805" name="Google Shape;805;p72"/>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Fowler-Noll-Vo Hashing</a:t>
            </a:r>
            <a:endParaRPr/>
          </a:p>
        </p:txBody>
      </p:sp>
      <p:pic>
        <p:nvPicPr>
          <p:cNvPr id="806" name="Google Shape;806;p72"/>
          <p:cNvPicPr preferRelativeResize="0"/>
          <p:nvPr/>
        </p:nvPicPr>
        <p:blipFill>
          <a:blip r:embed="rId3">
            <a:alphaModFix/>
          </a:blip>
          <a:stretch>
            <a:fillRect/>
          </a:stretch>
        </p:blipFill>
        <p:spPr>
          <a:xfrm>
            <a:off x="980075" y="1765988"/>
            <a:ext cx="3523300" cy="2479375"/>
          </a:xfrm>
          <a:prstGeom prst="rect">
            <a:avLst/>
          </a:prstGeom>
          <a:noFill/>
          <a:ln>
            <a:noFill/>
          </a:ln>
        </p:spPr>
      </p:pic>
      <p:pic>
        <p:nvPicPr>
          <p:cNvPr id="807" name="Google Shape;807;p72"/>
          <p:cNvPicPr preferRelativeResize="0"/>
          <p:nvPr/>
        </p:nvPicPr>
        <p:blipFill>
          <a:blip r:embed="rId4">
            <a:alphaModFix/>
          </a:blip>
          <a:stretch>
            <a:fillRect/>
          </a:stretch>
        </p:blipFill>
        <p:spPr>
          <a:xfrm>
            <a:off x="4764450" y="1766000"/>
            <a:ext cx="3378400" cy="237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36" name="Google Shape;236;p24"/>
          <p:cNvSpPr txBox="1">
            <a:spLocks noGrp="1"/>
          </p:cNvSpPr>
          <p:nvPr>
            <p:ph type="body" idx="4294967295"/>
          </p:nvPr>
        </p:nvSpPr>
        <p:spPr>
          <a:xfrm>
            <a:off x="1516450" y="1047625"/>
            <a:ext cx="1119000" cy="384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b="1"/>
              <a:t>dog: 14</a:t>
            </a:r>
            <a:endParaRPr b="1"/>
          </a:p>
          <a:p>
            <a:pPr marL="0" lvl="0" indent="0" algn="l" rtl="0">
              <a:spcBef>
                <a:spcPts val="0"/>
              </a:spcBef>
              <a:spcAft>
                <a:spcPts val="0"/>
              </a:spcAft>
              <a:buNone/>
            </a:pPr>
            <a:r>
              <a:rPr lang="en" b="1"/>
              <a:t>dogs: 15</a:t>
            </a:r>
            <a:endParaRPr b="1"/>
          </a:p>
        </p:txBody>
      </p:sp>
      <p:sp>
        <p:nvSpPr>
          <p:cNvPr id="237" name="Google Shape;237;p24"/>
          <p:cNvSpPr txBox="1">
            <a:spLocks noGrp="1"/>
          </p:cNvSpPr>
          <p:nvPr>
            <p:ph type="body" idx="4294967295"/>
          </p:nvPr>
        </p:nvSpPr>
        <p:spPr>
          <a:xfrm>
            <a:off x="3422725" y="1854550"/>
            <a:ext cx="4678800" cy="20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word “dog” and “dogs” are very similarity meaning. But tokenizer represent two words with two ID, model will learning two words different meaning. This make lost a lot of information.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Optimize Softmax</a:t>
            </a:r>
            <a:endParaRPr dirty="0"/>
          </a:p>
        </p:txBody>
      </p:sp>
      <p:sp>
        <p:nvSpPr>
          <p:cNvPr id="813" name="Google Shape;813;p73"/>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05</a:t>
            </a:r>
            <a:endParaRPr/>
          </a:p>
        </p:txBody>
      </p:sp>
      <p:cxnSp>
        <p:nvCxnSpPr>
          <p:cNvPr id="814" name="Google Shape;814;p73"/>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15" name="Google Shape;815;p73"/>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p:sp>
        <p:nvSpPr>
          <p:cNvPr id="821" name="Google Shape;821;p74"/>
          <p:cNvSpPr txBox="1">
            <a:spLocks noGrp="1"/>
          </p:cNvSpPr>
          <p:nvPr>
            <p:ph type="body" idx="1"/>
          </p:nvPr>
        </p:nvSpPr>
        <p:spPr>
          <a:xfrm>
            <a:off x="715000" y="1163524"/>
            <a:ext cx="7713900" cy="1576240"/>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 dirty="0"/>
              <a:t>Maximizing the </a:t>
            </a:r>
            <a:r>
              <a:rPr lang="en" dirty="0">
                <a:solidFill>
                  <a:schemeClr val="accent1"/>
                </a:solidFill>
              </a:rPr>
              <a:t>similarity of the words in the same context</a:t>
            </a:r>
            <a:endParaRPr dirty="0">
              <a:solidFill>
                <a:schemeClr val="accent1"/>
              </a:solidFill>
            </a:endParaRPr>
          </a:p>
          <a:p>
            <a:pPr marL="457200" lvl="0" indent="-333375" algn="l" rtl="0">
              <a:spcBef>
                <a:spcPts val="0"/>
              </a:spcBef>
              <a:spcAft>
                <a:spcPts val="0"/>
              </a:spcAft>
              <a:buClr>
                <a:srgbClr val="3D4144"/>
              </a:buClr>
              <a:buSzPts val="1650"/>
              <a:buFont typeface="Roboto"/>
              <a:buChar char="-"/>
            </a:pPr>
            <a:r>
              <a:rPr lang="en" dirty="0"/>
              <a:t>Minimizing the </a:t>
            </a:r>
            <a:r>
              <a:rPr lang="en" dirty="0">
                <a:solidFill>
                  <a:srgbClr val="00B050"/>
                </a:solidFill>
              </a:rPr>
              <a:t>similarity of the words when they occur in different contexts</a:t>
            </a:r>
            <a:endParaRPr dirty="0">
              <a:solidFill>
                <a:srgbClr val="00B050"/>
              </a:solidFill>
            </a:endParaRPr>
          </a:p>
          <a:p>
            <a:pPr marL="457200" lvl="0" indent="-317500" algn="l" rtl="0">
              <a:spcBef>
                <a:spcPts val="0"/>
              </a:spcBef>
              <a:spcAft>
                <a:spcPts val="0"/>
              </a:spcAft>
              <a:buSzPts val="1400"/>
              <a:buChar char="-"/>
            </a:pPr>
            <a:r>
              <a:rPr lang="en" dirty="0"/>
              <a:t>Instead of computing probabilities for </a:t>
            </a:r>
            <a:r>
              <a:rPr lang="en" dirty="0">
                <a:solidFill>
                  <a:srgbClr val="C00000"/>
                </a:solidFill>
              </a:rPr>
              <a:t>all words in entire corpus</a:t>
            </a:r>
            <a:r>
              <a:rPr lang="en" dirty="0"/>
              <a:t>, Negative sampling just consider </a:t>
            </a:r>
            <a:r>
              <a:rPr lang="en" dirty="0">
                <a:solidFill>
                  <a:srgbClr val="C00000"/>
                </a:solidFill>
              </a:rPr>
              <a:t>small subset of words</a:t>
            </a:r>
            <a:r>
              <a:rPr lang="en" dirty="0"/>
              <a:t> (negative examples) for each training example.</a:t>
            </a:r>
          </a:p>
          <a:p>
            <a:pPr marL="457200" lvl="0" indent="-317500" algn="l" rtl="0">
              <a:spcBef>
                <a:spcPts val="0"/>
              </a:spcBef>
              <a:spcAft>
                <a:spcPts val="0"/>
              </a:spcAft>
              <a:buSzPts val="1400"/>
              <a:buChar char="-"/>
            </a:pPr>
            <a:r>
              <a:rPr lang="en-US" dirty="0"/>
              <a:t>Negative sampling have parameter K is number of sample.</a:t>
            </a:r>
            <a:endParaRPr dirty="0"/>
          </a:p>
        </p:txBody>
      </p:sp>
      <p:graphicFrame>
        <p:nvGraphicFramePr>
          <p:cNvPr id="4" name="Table 3">
            <a:extLst>
              <a:ext uri="{FF2B5EF4-FFF2-40B4-BE49-F238E27FC236}">
                <a16:creationId xmlns:a16="http://schemas.microsoft.com/office/drawing/2014/main" id="{F8CCE996-504B-A96E-C678-12146692B925}"/>
              </a:ext>
            </a:extLst>
          </p:cNvPr>
          <p:cNvGraphicFramePr>
            <a:graphicFrameLocks noGrp="1"/>
          </p:cNvGraphicFramePr>
          <p:nvPr>
            <p:extLst>
              <p:ext uri="{D42A27DB-BD31-4B8C-83A1-F6EECF244321}">
                <p14:modId xmlns:p14="http://schemas.microsoft.com/office/powerpoint/2010/main" val="3020571852"/>
              </p:ext>
            </p:extLst>
          </p:nvPr>
        </p:nvGraphicFramePr>
        <p:xfrm>
          <a:off x="5816170" y="2811722"/>
          <a:ext cx="2482922" cy="2025732"/>
        </p:xfrm>
        <a:graphic>
          <a:graphicData uri="http://schemas.openxmlformats.org/drawingml/2006/table">
            <a:tbl>
              <a:tblPr firstRow="1" bandRow="1">
                <a:tableStyleId>{7D9A748A-5EDF-47A2-A65E-5F4390420DF3}</a:tableStyleId>
              </a:tblPr>
              <a:tblGrid>
                <a:gridCol w="1241461">
                  <a:extLst>
                    <a:ext uri="{9D8B030D-6E8A-4147-A177-3AD203B41FA5}">
                      <a16:colId xmlns:a16="http://schemas.microsoft.com/office/drawing/2014/main" val="2277549605"/>
                    </a:ext>
                  </a:extLst>
                </a:gridCol>
                <a:gridCol w="1241461">
                  <a:extLst>
                    <a:ext uri="{9D8B030D-6E8A-4147-A177-3AD203B41FA5}">
                      <a16:colId xmlns:a16="http://schemas.microsoft.com/office/drawing/2014/main" val="1399473566"/>
                    </a:ext>
                  </a:extLst>
                </a:gridCol>
              </a:tblGrid>
              <a:tr h="337622">
                <a:tc>
                  <a:txBody>
                    <a:bodyPr/>
                    <a:lstStyle/>
                    <a:p>
                      <a:pPr algn="ctr"/>
                      <a:r>
                        <a:rPr lang="en-US" b="1" dirty="0"/>
                        <a:t>cat</a:t>
                      </a:r>
                    </a:p>
                  </a:txBody>
                  <a:tcPr/>
                </a:tc>
                <a:tc>
                  <a:txBody>
                    <a:bodyPr/>
                    <a:lstStyle/>
                    <a:p>
                      <a:pPr algn="ctr"/>
                      <a:r>
                        <a:rPr lang="en-US" dirty="0">
                          <a:solidFill>
                            <a:schemeClr val="accent1"/>
                          </a:solidFill>
                        </a:rPr>
                        <a:t>jumped</a:t>
                      </a:r>
                    </a:p>
                  </a:txBody>
                  <a:tcPr/>
                </a:tc>
                <a:extLst>
                  <a:ext uri="{0D108BD9-81ED-4DB2-BD59-A6C34878D82A}">
                    <a16:rowId xmlns:a16="http://schemas.microsoft.com/office/drawing/2014/main" val="575566573"/>
                  </a:ext>
                </a:extLst>
              </a:tr>
              <a:tr h="337622">
                <a:tc>
                  <a:txBody>
                    <a:bodyPr/>
                    <a:lstStyle/>
                    <a:p>
                      <a:pPr algn="ctr"/>
                      <a:r>
                        <a:rPr lang="en-US" b="1" dirty="0"/>
                        <a:t>cat</a:t>
                      </a:r>
                    </a:p>
                  </a:txBody>
                  <a:tcPr/>
                </a:tc>
                <a:tc>
                  <a:txBody>
                    <a:bodyPr/>
                    <a:lstStyle/>
                    <a:p>
                      <a:pPr algn="ctr"/>
                      <a:r>
                        <a:rPr lang="en-US" dirty="0">
                          <a:solidFill>
                            <a:srgbClr val="00B050"/>
                          </a:solidFill>
                        </a:rPr>
                        <a:t>Tennis</a:t>
                      </a:r>
                    </a:p>
                  </a:txBody>
                  <a:tcPr/>
                </a:tc>
                <a:extLst>
                  <a:ext uri="{0D108BD9-81ED-4DB2-BD59-A6C34878D82A}">
                    <a16:rowId xmlns:a16="http://schemas.microsoft.com/office/drawing/2014/main" val="117914040"/>
                  </a:ext>
                </a:extLst>
              </a:tr>
              <a:tr h="337622">
                <a:tc>
                  <a:txBody>
                    <a:bodyPr/>
                    <a:lstStyle/>
                    <a:p>
                      <a:pPr algn="ctr"/>
                      <a:r>
                        <a:rPr lang="en-US" b="1" dirty="0"/>
                        <a:t>cat</a:t>
                      </a:r>
                    </a:p>
                  </a:txBody>
                  <a:tcPr/>
                </a:tc>
                <a:tc>
                  <a:txBody>
                    <a:bodyPr/>
                    <a:lstStyle/>
                    <a:p>
                      <a:pPr algn="ctr"/>
                      <a:r>
                        <a:rPr lang="en-US" dirty="0">
                          <a:solidFill>
                            <a:srgbClr val="00B050"/>
                          </a:solidFill>
                        </a:rPr>
                        <a:t>Nurse</a:t>
                      </a:r>
                    </a:p>
                  </a:txBody>
                  <a:tcPr/>
                </a:tc>
                <a:extLst>
                  <a:ext uri="{0D108BD9-81ED-4DB2-BD59-A6C34878D82A}">
                    <a16:rowId xmlns:a16="http://schemas.microsoft.com/office/drawing/2014/main" val="636183640"/>
                  </a:ext>
                </a:extLst>
              </a:tr>
              <a:tr h="337622">
                <a:tc>
                  <a:txBody>
                    <a:bodyPr/>
                    <a:lstStyle/>
                    <a:p>
                      <a:pPr algn="ctr"/>
                      <a:r>
                        <a:rPr lang="en-US" b="1" dirty="0"/>
                        <a:t>cat</a:t>
                      </a:r>
                    </a:p>
                  </a:txBody>
                  <a:tcPr/>
                </a:tc>
                <a:tc>
                  <a:txBody>
                    <a:bodyPr/>
                    <a:lstStyle/>
                    <a:p>
                      <a:pPr algn="ctr"/>
                      <a:r>
                        <a:rPr lang="en-US" dirty="0">
                          <a:solidFill>
                            <a:srgbClr val="00B050"/>
                          </a:solidFill>
                        </a:rPr>
                        <a:t>Sea</a:t>
                      </a:r>
                    </a:p>
                  </a:txBody>
                  <a:tcPr/>
                </a:tc>
                <a:extLst>
                  <a:ext uri="{0D108BD9-81ED-4DB2-BD59-A6C34878D82A}">
                    <a16:rowId xmlns:a16="http://schemas.microsoft.com/office/drawing/2014/main" val="1725591912"/>
                  </a:ext>
                </a:extLst>
              </a:tr>
              <a:tr h="337622">
                <a:tc>
                  <a:txBody>
                    <a:bodyPr/>
                    <a:lstStyle/>
                    <a:p>
                      <a:pPr algn="ctr"/>
                      <a:r>
                        <a:rPr lang="en-US" b="1" dirty="0"/>
                        <a:t>cat</a:t>
                      </a:r>
                    </a:p>
                  </a:txBody>
                  <a:tcPr/>
                </a:tc>
                <a:tc>
                  <a:txBody>
                    <a:bodyPr/>
                    <a:lstStyle/>
                    <a:p>
                      <a:pPr algn="ctr"/>
                      <a:r>
                        <a:rPr lang="en-US" dirty="0">
                          <a:solidFill>
                            <a:srgbClr val="00B050"/>
                          </a:solidFill>
                        </a:rPr>
                        <a:t>Apple</a:t>
                      </a:r>
                    </a:p>
                  </a:txBody>
                  <a:tcPr/>
                </a:tc>
                <a:extLst>
                  <a:ext uri="{0D108BD9-81ED-4DB2-BD59-A6C34878D82A}">
                    <a16:rowId xmlns:a16="http://schemas.microsoft.com/office/drawing/2014/main" val="121779136"/>
                  </a:ext>
                </a:extLst>
              </a:tr>
              <a:tr h="337622">
                <a:tc>
                  <a:txBody>
                    <a:bodyPr/>
                    <a:lstStyle/>
                    <a:p>
                      <a:pPr algn="ctr"/>
                      <a:r>
                        <a:rPr lang="en-US" b="1" dirty="0"/>
                        <a:t>cat</a:t>
                      </a:r>
                    </a:p>
                  </a:txBody>
                  <a:tcPr/>
                </a:tc>
                <a:tc>
                  <a:txBody>
                    <a:bodyPr/>
                    <a:lstStyle/>
                    <a:p>
                      <a:pPr algn="ctr"/>
                      <a:r>
                        <a:rPr lang="en-US" dirty="0">
                          <a:solidFill>
                            <a:srgbClr val="00B050"/>
                          </a:solidFill>
                        </a:rPr>
                        <a:t>Carrot</a:t>
                      </a:r>
                    </a:p>
                  </a:txBody>
                  <a:tcPr/>
                </a:tc>
                <a:extLst>
                  <a:ext uri="{0D108BD9-81ED-4DB2-BD59-A6C34878D82A}">
                    <a16:rowId xmlns:a16="http://schemas.microsoft.com/office/drawing/2014/main" val="469785882"/>
                  </a:ext>
                </a:extLst>
              </a:tr>
            </a:tbl>
          </a:graphicData>
        </a:graphic>
      </p:graphicFrame>
      <mc:AlternateContent xmlns:mc="http://schemas.openxmlformats.org/markup-compatibility/2006" xmlns:a14="http://schemas.microsoft.com/office/drawing/2010/main">
        <mc:Choice Requires="a14">
          <p:sp>
            <p:nvSpPr>
              <p:cNvPr id="5" name="Google Shape;821;p74">
                <a:extLst>
                  <a:ext uri="{FF2B5EF4-FFF2-40B4-BE49-F238E27FC236}">
                    <a16:creationId xmlns:a16="http://schemas.microsoft.com/office/drawing/2014/main" id="{9E456685-34AD-C888-0677-646EFB6DC43A}"/>
                  </a:ext>
                </a:extLst>
              </p:cNvPr>
              <p:cNvSpPr txBox="1">
                <a:spLocks/>
              </p:cNvSpPr>
              <p:nvPr/>
            </p:nvSpPr>
            <p:spPr>
              <a:xfrm>
                <a:off x="714999" y="3014972"/>
                <a:ext cx="4824483" cy="18145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b="1" dirty="0"/>
                  <a:t>Example</a:t>
                </a:r>
                <a:r>
                  <a:rPr lang="en-US" dirty="0"/>
                  <a:t>: The </a:t>
                </a:r>
                <a:r>
                  <a:rPr lang="en-US" b="1" dirty="0"/>
                  <a:t>cat</a:t>
                </a:r>
                <a:r>
                  <a:rPr lang="en-US" dirty="0"/>
                  <a:t> </a:t>
                </a:r>
                <a:r>
                  <a:rPr lang="en-US" dirty="0">
                    <a:solidFill>
                      <a:schemeClr val="accent1"/>
                    </a:solidFill>
                  </a:rPr>
                  <a:t>jumped</a:t>
                </a:r>
                <a:r>
                  <a:rPr lang="en-US" dirty="0"/>
                  <a:t> over the fence and ran away</a:t>
                </a:r>
              </a:p>
              <a:p>
                <a:pPr marL="123825" indent="0">
                  <a:buClr>
                    <a:srgbClr val="3D4144"/>
                  </a:buClr>
                  <a:buSzPts val="1650"/>
                  <a:buNone/>
                </a:pPr>
                <a:r>
                  <a:rPr lang="en-US" dirty="0"/>
                  <a:t>- Replace </a:t>
                </a:r>
                <a:r>
                  <a:rPr lang="en-US" dirty="0" err="1"/>
                  <a:t>softmax</a:t>
                </a:r>
                <a:r>
                  <a:rPr lang="en-US" dirty="0"/>
                  <a:t> function by binary classify (sigmoid function)</a:t>
                </a:r>
              </a:p>
              <a:p>
                <a:pPr marL="123825" indent="0">
                  <a:buClr>
                    <a:srgbClr val="3D4144"/>
                  </a:buClr>
                  <a:buSzPts val="1650"/>
                  <a:buNone/>
                </a:pPr>
                <a:r>
                  <a:rPr lang="en-US" dirty="0"/>
                  <a:t>- Complexity time of </a:t>
                </a:r>
                <a:r>
                  <a:rPr lang="en-US" dirty="0" err="1"/>
                  <a:t>softmax</a:t>
                </a:r>
                <a:r>
                  <a:rPr lang="en-US" dirty="0"/>
                  <a:t>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complexity time of sigmoid is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(1)</m:t>
                    </m:r>
                  </m:oMath>
                </a14:m>
                <a:endParaRPr lang="en-US" dirty="0"/>
              </a:p>
            </p:txBody>
          </p:sp>
        </mc:Choice>
        <mc:Fallback xmlns="">
          <p:sp>
            <p:nvSpPr>
              <p:cNvPr id="5" name="Google Shape;821;p74">
                <a:extLst>
                  <a:ext uri="{FF2B5EF4-FFF2-40B4-BE49-F238E27FC236}">
                    <a16:creationId xmlns="" xmlns:a16="http://schemas.microsoft.com/office/drawing/2014/main" xmlns:a14="http://schemas.microsoft.com/office/drawing/2010/main" id="{9E456685-34AD-C888-0677-646EFB6DC43A}"/>
                  </a:ext>
                </a:extLst>
              </p:cNvPr>
              <p:cNvSpPr txBox="1">
                <a:spLocks noRot="1" noChangeAspect="1" noMove="1" noResize="1" noEditPoints="1" noAdjustHandles="1" noChangeArrowheads="1" noChangeShapeType="1" noTextEdit="1"/>
              </p:cNvSpPr>
              <p:nvPr/>
            </p:nvSpPr>
            <p:spPr>
              <a:xfrm>
                <a:off x="714999" y="3014972"/>
                <a:ext cx="4824483" cy="1814542"/>
              </a:xfrm>
              <a:prstGeom prst="rect">
                <a:avLst/>
              </a:prstGeom>
              <a:blipFill rotWithShape="1">
                <a:blip r:embed="rId3"/>
                <a:stretch>
                  <a:fillRect/>
                </a:stretch>
              </a:blipFill>
              <a:ln>
                <a:noFill/>
              </a:ln>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F5821E-0841-1BF7-6C09-3990CF8F4C7C}"/>
                  </a:ext>
                </a:extLst>
              </p:cNvPr>
              <p:cNvSpPr txBox="1"/>
              <p:nvPr/>
            </p:nvSpPr>
            <p:spPr>
              <a:xfrm>
                <a:off x="2012581" y="1670259"/>
                <a:ext cx="5641737" cy="871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a:rPr>
                                    <m:t>𝑜</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r>
                            <a:rPr lang="en-US" sz="2000" b="0" i="1" smtClean="0">
                              <a:latin typeface="Cambria Math" panose="02040503050406030204" pitchFamily="18" charset="0"/>
                            </a:rPr>
                            <m:t>+ </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𝑘</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a:rPr>
                                        <m:t>𝑃</m:t>
                                      </m:r>
                                    </m:e>
                                    <m:sub>
                                      <m:r>
                                        <a:rPr lang="en-US" sz="2000" b="0" i="1" smtClean="0">
                                          <a:latin typeface="Cambria Math"/>
                                        </a:rPr>
                                        <m:t>𝑛</m:t>
                                      </m:r>
                                    </m:sub>
                                  </m:sSub>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𝑢</m:t>
                                          </m:r>
                                        </m:e>
                                        <m:sub>
                                          <m:r>
                                            <a:rPr lang="en-US" sz="2000" b="0" i="1" smtClean="0">
                                              <a:latin typeface="Cambria Math" panose="02040503050406030204" pitchFamily="18" charset="0"/>
                                            </a:rPr>
                                            <m:t>𝑗</m:t>
                                          </m:r>
                                        </m:sub>
                                        <m:sup>
                                          <m:r>
                                            <a:rPr lang="en-US" sz="2000" b="0" i="1" smtClean="0">
                                              <a:latin typeface="Cambria Math" panose="02040503050406030204" pitchFamily="18" charset="0"/>
                                            </a:rPr>
                                            <m:t>𝑇</m:t>
                                          </m:r>
                                        </m:sup>
                                      </m:sSub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𝑐</m:t>
                                          </m:r>
                                        </m:sub>
                                      </m:sSub>
                                    </m:e>
                                  </m:d>
                                </m:e>
                              </m:func>
                              <m:r>
                                <a:rPr lang="en-US" sz="2000" b="0" i="1" smtClean="0">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1" y="1670259"/>
                <a:ext cx="5641737" cy="871713"/>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F5821E-0841-1BF7-6C09-3990CF8F4C7C}"/>
                  </a:ext>
                </a:extLst>
              </p:cNvPr>
              <p:cNvSpPr txBox="1"/>
              <p:nvPr/>
            </p:nvSpPr>
            <p:spPr>
              <a:xfrm>
                <a:off x="2012580" y="3118798"/>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panose="02040503050406030204" pitchFamily="18" charset="0"/>
                            </a:rPr>
                          </m:ctrlPr>
                        </m:dPr>
                        <m:e>
                          <m:r>
                            <a:rPr lang="en-US" sz="2000" b="0" i="1" smtClean="0">
                              <a:latin typeface="Cambria Math"/>
                            </a:rPr>
                            <m:t>𝑤</m:t>
                          </m:r>
                        </m:e>
                      </m:d>
                      <m:r>
                        <a:rPr lang="en-US" sz="2000" b="0" i="1" smtClean="0">
                          <a:latin typeface="Cambria Math"/>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2012580" y="3118798"/>
                <a:ext cx="1790105" cy="590546"/>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828044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19"/>
        <p:cNvGrpSpPr/>
        <p:nvPr/>
      </p:nvGrpSpPr>
      <p:grpSpPr>
        <a:xfrm>
          <a:off x="0" y="0"/>
          <a:ext cx="0" cy="0"/>
          <a:chOff x="0" y="0"/>
          <a:chExt cx="0" cy="0"/>
        </a:xfrm>
      </p:grpSpPr>
      <p:sp>
        <p:nvSpPr>
          <p:cNvPr id="820" name="Google Shape;820;p7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Negative Sampling</a:t>
            </a:r>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F5821E-0841-1BF7-6C09-3990CF8F4C7C}"/>
                  </a:ext>
                </a:extLst>
              </p:cNvPr>
              <p:cNvSpPr txBox="1"/>
              <p:nvPr/>
            </p:nvSpPr>
            <p:spPr>
              <a:xfrm>
                <a:off x="840729" y="1405186"/>
                <a:ext cx="6435288" cy="816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𝐽</m:t>
                      </m:r>
                      <m:r>
                        <a:rPr lang="en-US" sz="2000" b="0" i="1" smtClean="0">
                          <a:latin typeface="Cambria Math"/>
                        </a:rPr>
                        <m:t>(</m:t>
                      </m:r>
                      <m:r>
                        <a:rPr lang="en-US" sz="2000" b="0" i="1" smtClean="0">
                          <a:latin typeface="Cambria Math"/>
                          <a:ea typeface="Cambria Math"/>
                        </a:rPr>
                        <m:t>𝜃</m:t>
                      </m:r>
                      <m:r>
                        <a:rPr lang="en-US" sz="2000" b="0" i="1" smtClean="0">
                          <a:latin typeface="Cambria Math"/>
                          <a:ea typeface="Cambria Math"/>
                        </a:rPr>
                        <m:t>;</m:t>
                      </m:r>
                      <m:r>
                        <a:rPr lang="en-US" sz="2000" b="0" i="1" smtClean="0">
                          <a:latin typeface="Cambria Math"/>
                          <a:ea typeface="Cambria Math"/>
                        </a:rPr>
                        <m:t>𝑤</m:t>
                      </m:r>
                      <m:r>
                        <a:rPr lang="en-US" sz="2000" b="0" i="1" smtClean="0">
                          <a:latin typeface="Cambria Math"/>
                          <a:ea typeface="Cambria Math"/>
                        </a:rPr>
                        <m:t>,</m:t>
                      </m:r>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𝑐</m:t>
                          </m:r>
                        </m:e>
                        <m:sub>
                          <m:r>
                            <a:rPr lang="en-US" sz="2000" b="0" i="1" smtClean="0">
                              <a:latin typeface="Cambria Math"/>
                              <a:ea typeface="Cambria Math"/>
                            </a:rPr>
                            <m:t>𝑝𝑜𝑠</m:t>
                          </m:r>
                        </m:sub>
                      </m:sSub>
                      <m:r>
                        <a:rPr lang="en-US" sz="2000" b="0" i="1" smtClean="0">
                          <a:latin typeface="Cambria Math"/>
                        </a:rPr>
                        <m:t>)</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a:rPr lang="en-US" sz="2000" b="0" i="1" smtClean="0">
                              <a:latin typeface="Cambria Math"/>
                            </a:rPr>
                            <m:t>−</m:t>
                          </m:r>
                          <m:r>
                            <a:rPr lang="en-US" sz="2000" b="0" i="1" smtClean="0">
                              <a:latin typeface="Cambria Math" panose="02040503050406030204" pitchFamily="18" charset="0"/>
                            </a:rPr>
                            <m:t>𝑙𝑜𝑔</m:t>
                          </m:r>
                        </m:fName>
                        <m:e>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a:ea typeface="Cambria Math" panose="02040503050406030204" pitchFamily="18" charset="0"/>
                                    </a:rPr>
                                    <m:t>𝑐</m:t>
                                  </m:r>
                                </m:e>
                                <m:sub>
                                  <m:r>
                                    <a:rPr lang="en-US" sz="2000" b="0" i="1" smtClean="0">
                                      <a:latin typeface="Cambria Math"/>
                                      <a:ea typeface="Cambria Math" panose="02040503050406030204" pitchFamily="18" charset="0"/>
                                    </a:rPr>
                                    <m:t>𝑝𝑜𝑠</m:t>
                                  </m:r>
                                </m:sub>
                              </m:sSub>
                              <m:r>
                                <a:rPr lang="en-US" sz="2000" b="0" i="1" smtClean="0">
                                  <a:latin typeface="Cambria Math"/>
                                  <a:ea typeface="Cambria Math" panose="02040503050406030204" pitchFamily="18" charset="0"/>
                                </a:rPr>
                                <m:t>h</m:t>
                              </m:r>
                            </m:e>
                          </m:d>
                          <m:r>
                            <a:rPr lang="en-US" sz="2000" b="0" i="1" smtClean="0">
                              <a:latin typeface="Cambria Math"/>
                            </a:rPr>
                            <m:t>−</m:t>
                          </m:r>
                          <m:r>
                            <a:rPr lang="en-US" sz="2000" b="0" i="1" smtClean="0">
                              <a:latin typeface="Cambria Math" panose="02040503050406030204" pitchFamily="18" charset="0"/>
                            </a:rPr>
                            <m:t> </m:t>
                          </m:r>
                          <m:nary>
                            <m:naryPr>
                              <m:chr m:val="∑"/>
                              <m:supHide m:val="on"/>
                              <m:ctrlPr>
                                <a:rPr lang="en-US" sz="2000" b="0" i="1" smtClean="0">
                                  <a:latin typeface="Cambria Math" panose="02040503050406030204" pitchFamily="18" charset="0"/>
                                </a:rPr>
                              </m:ctrlPr>
                            </m:naryPr>
                            <m:sub>
                              <m:sSub>
                                <m:sSubPr>
                                  <m:ctrlPr>
                                    <a:rPr lang="en-US" sz="2000" b="0" i="1" smtClean="0">
                                      <a:latin typeface="Cambria Math" panose="02040503050406030204" pitchFamily="18" charset="0"/>
                                    </a:rPr>
                                  </m:ctrlPr>
                                </m:sSubPr>
                                <m:e>
                                  <m:r>
                                    <a:rPr lang="en-US" sz="2000" b="0" i="1" smtClean="0">
                                      <a:latin typeface="Cambria Math"/>
                                    </a:rPr>
                                    <m:t>𝑐</m:t>
                                  </m:r>
                                </m:e>
                                <m:sub>
                                  <m:r>
                                    <a:rPr lang="en-US" sz="2000" b="0" i="1" smtClean="0">
                                      <a:latin typeface="Cambria Math"/>
                                    </a:rPr>
                                    <m:t>𝑛𝑒𝑔</m:t>
                                  </m:r>
                                </m:sub>
                              </m:sSub>
                              <m:r>
                                <m:rPr>
                                  <m:brk m:alnAt="7"/>
                                </m:rPr>
                                <a:rPr lang="en-US" sz="2000" b="0" i="1" smtClean="0">
                                  <a:latin typeface="Cambria Math"/>
                                  <a:ea typeface="Cambria Math"/>
                                </a:rPr>
                                <m:t>∈</m:t>
                              </m:r>
                              <m:sSub>
                                <m:sSubPr>
                                  <m:ctrlPr>
                                    <a:rPr lang="en-US" sz="2000" b="0" i="1" smtClean="0">
                                      <a:latin typeface="Cambria Math" panose="02040503050406030204" pitchFamily="18" charset="0"/>
                                      <a:ea typeface="Cambria Math"/>
                                    </a:rPr>
                                  </m:ctrlPr>
                                </m:sSubPr>
                                <m:e>
                                  <m:r>
                                    <a:rPr lang="en-US" sz="2000" b="0" i="1" smtClean="0">
                                      <a:latin typeface="Cambria Math"/>
                                      <a:ea typeface="Cambria Math"/>
                                    </a:rPr>
                                    <m:t>𝑊</m:t>
                                  </m:r>
                                </m:e>
                                <m:sub>
                                  <m:r>
                                    <a:rPr lang="en-US" sz="2000" b="0" i="1" smtClean="0">
                                      <a:latin typeface="Cambria Math"/>
                                      <a:ea typeface="Cambria Math"/>
                                    </a:rPr>
                                    <m:t>𝑛𝑒𝑔</m:t>
                                  </m:r>
                                </m:sub>
                              </m:sSub>
                            </m:sub>
                            <m:sup/>
                            <m:e>
                              <m:r>
                                <a:rPr lang="en-US" sz="2000" i="1">
                                  <a:latin typeface="Cambria Math" panose="02040503050406030204" pitchFamily="18" charset="0"/>
                                </a:rPr>
                                <m:t>[</m:t>
                              </m:r>
                              <m:func>
                                <m:funcPr>
                                  <m:ctrlPr>
                                    <a:rPr lang="en-US" sz="2000" i="1">
                                      <a:latin typeface="Cambria Math" panose="02040503050406030204" pitchFamily="18" charset="0"/>
                                    </a:rPr>
                                  </m:ctrlPr>
                                </m:funcPr>
                                <m:fName>
                                  <m:r>
                                    <a:rPr lang="en-US" sz="2000" i="1">
                                      <a:latin typeface="Cambria Math"/>
                                    </a:rPr>
                                    <m:t>𝑙𝑜𝑔</m:t>
                                  </m:r>
                                </m:fName>
                                <m:e>
                                  <m:r>
                                    <a:rPr lang="en-US" sz="2000" i="1">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ea typeface="Cambria Math" panose="02040503050406030204" pitchFamily="18" charset="0"/>
                                        </a:rPr>
                                      </m:ctrlPr>
                                    </m:dPr>
                                    <m:e>
                                      <m:r>
                                        <a:rPr lang="en-US" sz="2000" i="1">
                                          <a:latin typeface="Cambria Math"/>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a:ea typeface="Cambria Math" panose="02040503050406030204" pitchFamily="18" charset="0"/>
                                            </a:rPr>
                                            <m:t>𝑐</m:t>
                                          </m:r>
                                        </m:e>
                                        <m:sub>
                                          <m:r>
                                            <a:rPr lang="en-US" sz="2000" i="1">
                                              <a:latin typeface="Cambria Math"/>
                                              <a:ea typeface="Cambria Math" panose="02040503050406030204" pitchFamily="18" charset="0"/>
                                            </a:rPr>
                                            <m:t>𝑛𝑒𝑔</m:t>
                                          </m:r>
                                        </m:sub>
                                      </m:sSub>
                                      <m:r>
                                        <a:rPr lang="en-US" sz="2000" i="1">
                                          <a:latin typeface="Cambria Math"/>
                                          <a:ea typeface="Cambria Math" panose="02040503050406030204" pitchFamily="18" charset="0"/>
                                        </a:rPr>
                                        <m:t>h</m:t>
                                      </m:r>
                                    </m:e>
                                  </m:d>
                                </m:e>
                              </m:func>
                              <m:r>
                                <a:rPr lang="en-US" sz="2000" i="1">
                                  <a:latin typeface="Cambria Math" panose="02040503050406030204" pitchFamily="18" charset="0"/>
                                </a:rPr>
                                <m:t>]</m:t>
                              </m:r>
                            </m:e>
                          </m:nary>
                        </m:e>
                      </m:func>
                    </m:oMath>
                  </m:oMathPara>
                </a14:m>
                <a:endParaRPr lang="en-US" sz="2000" dirty="0"/>
              </a:p>
            </p:txBody>
          </p:sp>
        </mc:Choice>
        <mc:Fallback xmlns="">
          <p:sp>
            <p:nvSpPr>
              <p:cNvPr id="6" name="TextBox 5">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1405186"/>
                <a:ext cx="6435288" cy="81663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AF5821E-0841-1BF7-6C09-3990CF8F4C7C}"/>
                  </a:ext>
                </a:extLst>
              </p:cNvPr>
              <p:cNvSpPr txBox="1"/>
              <p:nvPr/>
            </p:nvSpPr>
            <p:spPr>
              <a:xfrm>
                <a:off x="840729" y="2444096"/>
                <a:ext cx="1790105" cy="590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a:rPr>
                            <m:t>𝑃</m:t>
                          </m:r>
                        </m:e>
                        <m:sub>
                          <m:r>
                            <a:rPr lang="en-US" sz="2000" b="0" i="1" smtClean="0">
                              <a:latin typeface="Cambria Math"/>
                            </a:rPr>
                            <m:t>𝑛</m:t>
                          </m:r>
                        </m:sub>
                      </m:sSub>
                      <m:d>
                        <m:dPr>
                          <m:ctrlPr>
                            <a:rPr lang="en-US" sz="2000" b="0" i="1" smtClean="0">
                              <a:latin typeface="Cambria Math" panose="02040503050406030204" pitchFamily="18" charset="0"/>
                            </a:rPr>
                          </m:ctrlPr>
                        </m:dPr>
                        <m:e>
                          <m:r>
                            <a:rPr lang="en-US" sz="2000" b="0" i="1" smtClean="0">
                              <a:latin typeface="Cambria Math"/>
                            </a:rPr>
                            <m:t>𝑤</m:t>
                          </m:r>
                        </m:e>
                      </m:d>
                      <m:r>
                        <a:rPr lang="en-US" sz="2000" b="0" i="1" smtClean="0">
                          <a:latin typeface="Cambria Math"/>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a:rPr>
                                <m:t>𝑈</m:t>
                              </m:r>
                              <m:r>
                                <a:rPr lang="en-US" sz="2000" b="0" i="1" smtClean="0">
                                  <a:latin typeface="Cambria Math"/>
                                </a:rPr>
                                <m:t>(</m:t>
                              </m:r>
                              <m:r>
                                <a:rPr lang="en-US" sz="2000" b="0" i="1" smtClean="0">
                                  <a:latin typeface="Cambria Math"/>
                                </a:rPr>
                                <m:t>𝑤</m:t>
                              </m:r>
                              <m:r>
                                <a:rPr lang="en-US" sz="2000" b="0" i="1" smtClean="0">
                                  <a:latin typeface="Cambria Math"/>
                                </a:rPr>
                                <m:t>)</m:t>
                              </m:r>
                            </m:e>
                            <m:sup>
                              <m:r>
                                <a:rPr lang="en-US" sz="2000" b="0" i="1" smtClean="0">
                                  <a:latin typeface="Cambria Math"/>
                                  <a:ea typeface="Cambria Math"/>
                                </a:rPr>
                                <m:t>𝛼</m:t>
                              </m:r>
                            </m:sup>
                          </m:sSup>
                        </m:num>
                        <m:den>
                          <m:r>
                            <a:rPr lang="en-US" sz="2000" b="0" i="1" smtClean="0">
                              <a:latin typeface="Cambria Math"/>
                            </a:rPr>
                            <m:t>𝑍</m:t>
                          </m:r>
                        </m:den>
                      </m:f>
                    </m:oMath>
                  </m:oMathPara>
                </a14:m>
                <a:endParaRPr lang="en-US" sz="2000" dirty="0"/>
              </a:p>
            </p:txBody>
          </p:sp>
        </mc:Choice>
        <mc:Fallback xmlns="">
          <p:sp>
            <p:nvSpPr>
              <p:cNvPr id="4" name="TextBox 3">
                <a:extLst>
                  <a:ext uri="{FF2B5EF4-FFF2-40B4-BE49-F238E27FC236}">
                    <a16:creationId xmlns="" xmlns:a16="http://schemas.microsoft.com/office/drawing/2014/main"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840729" y="2444096"/>
                <a:ext cx="1790105" cy="590546"/>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F5821E-0841-1BF7-6C09-3990CF8F4C7C}"/>
                  </a:ext>
                </a:extLst>
              </p:cNvPr>
              <p:cNvSpPr txBox="1"/>
              <p:nvPr/>
            </p:nvSpPr>
            <p:spPr>
              <a:xfrm>
                <a:off x="1018280" y="3235686"/>
                <a:ext cx="7246829" cy="1525033"/>
              </a:xfrm>
              <a:prstGeom prst="rect">
                <a:avLst/>
              </a:prstGeom>
              <a:noFill/>
            </p:spPr>
            <p:txBody>
              <a:bodyPr wrap="square" lIns="0" tIns="0" rIns="0" bIns="0" rtlCol="0">
                <a:spAutoFit/>
              </a:bodyPr>
              <a:lstStyle/>
              <a:p>
                <a:pPr marL="342900" indent="-342900">
                  <a:buFont typeface="Arial" pitchFamily="34" charset="0"/>
                  <a:buChar char="•"/>
                </a:pPr>
                <a14:m>
                  <m:oMath xmlns:m="http://schemas.openxmlformats.org/officeDocument/2006/math">
                    <m:sSub>
                      <m:sSubPr>
                        <m:ctrlPr>
                          <a:rPr lang="en-US" sz="1600" i="1" smtClean="0">
                            <a:solidFill>
                              <a:schemeClr val="dk1"/>
                            </a:solidFill>
                            <a:latin typeface="Cambria Math" panose="02040503050406030204" pitchFamily="18" charset="0"/>
                            <a:ea typeface="Golos Text"/>
                            <a:cs typeface="Golos Text"/>
                          </a:rPr>
                        </m:ctrlPr>
                      </m:sSubPr>
                      <m:e>
                        <m:r>
                          <a:rPr lang="en-US" sz="1600" i="1">
                            <a:solidFill>
                              <a:schemeClr val="dk1"/>
                            </a:solidFill>
                            <a:latin typeface="Cambria Math"/>
                            <a:ea typeface="Golos Text"/>
                            <a:cs typeface="Golos Text"/>
                          </a:rPr>
                          <m:t>𝑐</m:t>
                        </m:r>
                      </m:e>
                      <m:sub>
                        <m:r>
                          <a:rPr lang="en-US" sz="1600" i="1">
                            <a:solidFill>
                              <a:schemeClr val="dk1"/>
                            </a:solidFill>
                            <a:latin typeface="Cambria Math"/>
                            <a:ea typeface="Golos Text"/>
                            <a:cs typeface="Golos Text"/>
                          </a:rPr>
                          <m:t>𝑝𝑜𝑠</m:t>
                        </m:r>
                      </m:sub>
                    </m:sSub>
                  </m:oMath>
                </a14:m>
                <a:r>
                  <a:rPr lang="en-US" dirty="0">
                    <a:solidFill>
                      <a:schemeClr val="dk1"/>
                    </a:solidFill>
                    <a:latin typeface="Golos Text"/>
                    <a:ea typeface="Golos Text"/>
                    <a:cs typeface="Golos Text"/>
                  </a:rPr>
                  <a:t> </a:t>
                </a:r>
                <a:r>
                  <a:rPr lang="en-US" dirty="0">
                    <a:solidFill>
                      <a:schemeClr val="dk1"/>
                    </a:solidFill>
                    <a:latin typeface="Golos Text"/>
                    <a:ea typeface="Golos Text"/>
                    <a:cs typeface="Golos Text"/>
                    <a:sym typeface="Golos Text"/>
                  </a:rPr>
                  <a:t>is the word vector for positive word</a:t>
                </a:r>
              </a:p>
              <a:p>
                <a:pPr marL="342900" indent="-342900">
                  <a:buFont typeface="Arial" pitchFamily="34" charset="0"/>
                  <a:buChar char="•"/>
                </a:pPr>
                <a14:m>
                  <m:oMath xmlns:m="http://schemas.openxmlformats.org/officeDocument/2006/math">
                    <m:r>
                      <a:rPr lang="en-US" sz="1600" i="1">
                        <a:solidFill>
                          <a:schemeClr val="dk1"/>
                        </a:solidFill>
                        <a:latin typeface="Cambria Math"/>
                        <a:ea typeface="Golos Text"/>
                        <a:cs typeface="Golos Text"/>
                        <a:sym typeface="Golos Text"/>
                      </a:rPr>
                      <m:t>h</m:t>
                    </m:r>
                  </m:oMath>
                </a14:m>
                <a:r>
                  <a:rPr lang="en-US" dirty="0">
                    <a:solidFill>
                      <a:schemeClr val="dk1"/>
                    </a:solidFill>
                    <a:latin typeface="Golos Text"/>
                    <a:ea typeface="Golos Text"/>
                    <a:cs typeface="Golos Text"/>
                    <a:sym typeface="Golos Text"/>
                  </a:rPr>
                  <a:t> is the hidden layer</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panose="02040503050406030204" pitchFamily="18" charset="0"/>
                            <a:ea typeface="Golos Text"/>
                            <a:cs typeface="Golos Text"/>
                            <a:sym typeface="Golos Text"/>
                          </a:rPr>
                        </m:ctrlPr>
                      </m:sSubPr>
                      <m:e>
                        <m:r>
                          <a:rPr lang="en-US" sz="1600" i="1">
                            <a:solidFill>
                              <a:schemeClr val="dk1"/>
                            </a:solidFill>
                            <a:latin typeface="Cambria Math"/>
                            <a:ea typeface="Golos Text"/>
                            <a:cs typeface="Golos Text"/>
                            <a:sym typeface="Golos Text"/>
                          </a:rPr>
                          <m:t>𝑐</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negative word</a:t>
                </a:r>
              </a:p>
              <a:p>
                <a:pPr marL="342900" indent="-342900">
                  <a:buFont typeface="Arial" pitchFamily="34" charset="0"/>
                  <a:buChar char="•"/>
                </a:pPr>
                <a14:m>
                  <m:oMath xmlns:m="http://schemas.openxmlformats.org/officeDocument/2006/math">
                    <m:sSub>
                      <m:sSubPr>
                        <m:ctrlPr>
                          <a:rPr lang="en-US" sz="1600" i="1">
                            <a:solidFill>
                              <a:schemeClr val="dk1"/>
                            </a:solidFill>
                            <a:latin typeface="Cambria Math" panose="02040503050406030204" pitchFamily="18" charset="0"/>
                            <a:ea typeface="Golos Text"/>
                            <a:cs typeface="Golos Text"/>
                            <a:sym typeface="Golos Text"/>
                          </a:rPr>
                        </m:ctrlPr>
                      </m:sSubPr>
                      <m:e>
                        <m:r>
                          <a:rPr lang="en-US" sz="1600" i="1">
                            <a:solidFill>
                              <a:schemeClr val="dk1"/>
                            </a:solidFill>
                            <a:latin typeface="Cambria Math"/>
                            <a:ea typeface="Golos Text"/>
                            <a:cs typeface="Golos Text"/>
                            <a:sym typeface="Golos Text"/>
                          </a:rPr>
                          <m:t>𝑊</m:t>
                        </m:r>
                      </m:e>
                      <m:sub>
                        <m:r>
                          <a:rPr lang="en-US" sz="1600" i="1">
                            <a:solidFill>
                              <a:schemeClr val="dk1"/>
                            </a:solidFill>
                            <a:latin typeface="Cambria Math"/>
                            <a:ea typeface="Golos Text"/>
                            <a:cs typeface="Golos Text"/>
                            <a:sym typeface="Golos Text"/>
                          </a:rPr>
                          <m:t>𝑛𝑒𝑔</m:t>
                        </m:r>
                      </m:sub>
                    </m:sSub>
                  </m:oMath>
                </a14:m>
                <a:r>
                  <a:rPr lang="en-US" sz="1600" dirty="0">
                    <a:solidFill>
                      <a:schemeClr val="dk1"/>
                    </a:solidFill>
                    <a:latin typeface="Golos Text"/>
                    <a:ea typeface="Golos Text"/>
                    <a:cs typeface="Golos Text"/>
                    <a:sym typeface="Golos Text"/>
                  </a:rPr>
                  <a:t> </a:t>
                </a:r>
                <a:r>
                  <a:rPr lang="en-US" dirty="0">
                    <a:solidFill>
                      <a:schemeClr val="dk1"/>
                    </a:solidFill>
                    <a:latin typeface="Golos Text"/>
                    <a:ea typeface="Golos Text"/>
                    <a:cs typeface="Golos Text"/>
                    <a:sym typeface="Golos Text"/>
                  </a:rPr>
                  <a:t>is the word vector for all k negative words</a:t>
                </a:r>
              </a:p>
              <a:p>
                <a:pPr marL="342900" indent="-342900">
                  <a:buFont typeface="Arial" pitchFamily="34" charset="0"/>
                  <a:buChar char="•"/>
                </a:pPr>
                <a14:m>
                  <m:oMath xmlns:m="http://schemas.openxmlformats.org/officeDocument/2006/math">
                    <m:r>
                      <a:rPr lang="en-US" sz="1600" i="1" smtClean="0">
                        <a:solidFill>
                          <a:schemeClr val="dk1"/>
                        </a:solidFill>
                        <a:latin typeface="Cambria Math"/>
                        <a:ea typeface="Cambria Math"/>
                        <a:cs typeface="Golos Text"/>
                        <a:sym typeface="Golos Text"/>
                      </a:rPr>
                      <m:t>𝛼</m:t>
                    </m:r>
                  </m:oMath>
                </a14:m>
                <a:r>
                  <a:rPr lang="en-US" dirty="0">
                    <a:solidFill>
                      <a:schemeClr val="dk1"/>
                    </a:solidFill>
                    <a:latin typeface="Golos Text"/>
                    <a:ea typeface="Golos Text"/>
                    <a:cs typeface="Golos Text"/>
                    <a:sym typeface="Golos Text"/>
                  </a:rPr>
                  <a:t> is parameter </a:t>
                </a:r>
                <a:r>
                  <a:rPr lang="en-US" dirty="0" err="1">
                    <a:solidFill>
                      <a:schemeClr val="dk1"/>
                    </a:solidFill>
                    <a:latin typeface="Golos Text"/>
                    <a:ea typeface="Golos Text"/>
                    <a:cs typeface="Golos Text"/>
                    <a:sym typeface="Golos Text"/>
                  </a:rPr>
                  <a:t>ns_exponent</a:t>
                </a:r>
                <a:r>
                  <a:rPr lang="en-US" dirty="0">
                    <a:solidFill>
                      <a:schemeClr val="dk1"/>
                    </a:solidFill>
                    <a:latin typeface="Golos Text"/>
                    <a:ea typeface="Golos Text"/>
                    <a:cs typeface="Golos Text"/>
                    <a:sym typeface="Golos Text"/>
                  </a:rPr>
                  <a:t> in model.</a:t>
                </a:r>
              </a:p>
              <a:p>
                <a:pPr marL="342900" indent="-342900">
                  <a:buFont typeface="Arial" pitchFamily="34" charset="0"/>
                  <a:buChar char="•"/>
                </a:pPr>
                <a14:m>
                  <m:oMath xmlns:m="http://schemas.openxmlformats.org/officeDocument/2006/math">
                    <m:sSub>
                      <m:sSubPr>
                        <m:ctrlPr>
                          <a:rPr lang="en-US" sz="1600" i="1">
                            <a:latin typeface="Cambria Math" panose="02040503050406030204" pitchFamily="18" charset="0"/>
                          </a:rPr>
                        </m:ctrlPr>
                      </m:sSubPr>
                      <m:e>
                        <m:r>
                          <a:rPr lang="en-US" sz="1600" i="1">
                            <a:latin typeface="Cambria Math"/>
                          </a:rPr>
                          <m:t>𝑃</m:t>
                        </m:r>
                      </m:e>
                      <m:sub>
                        <m:r>
                          <a:rPr lang="en-US" sz="1600" i="1">
                            <a:latin typeface="Cambria Math"/>
                          </a:rPr>
                          <m:t>𝑛</m:t>
                        </m:r>
                      </m:sub>
                    </m:sSub>
                    <m:d>
                      <m:dPr>
                        <m:ctrlPr>
                          <a:rPr lang="en-US" sz="1600" i="1">
                            <a:latin typeface="Cambria Math" panose="02040503050406030204" pitchFamily="18" charset="0"/>
                          </a:rPr>
                        </m:ctrlPr>
                      </m:dPr>
                      <m:e>
                        <m:r>
                          <a:rPr lang="en-US" sz="1600" i="1">
                            <a:latin typeface="Cambria Math"/>
                          </a:rPr>
                          <m:t>𝑤</m:t>
                        </m:r>
                      </m:e>
                    </m:d>
                  </m:oMath>
                </a14:m>
                <a:r>
                  <a:rPr lang="en-US" dirty="0">
                    <a:solidFill>
                      <a:schemeClr val="dk1"/>
                    </a:solidFill>
                    <a:latin typeface="Golos Text"/>
                    <a:ea typeface="Golos Text"/>
                    <a:cs typeface="Golos Text"/>
                    <a:sym typeface="Golos Text"/>
                  </a:rPr>
                  <a:t> is </a:t>
                </a:r>
                <a:r>
                  <a:rPr lang="en-US">
                    <a:solidFill>
                      <a:schemeClr val="dk1"/>
                    </a:solidFill>
                    <a:latin typeface="Golos Text"/>
                    <a:ea typeface="Golos Text"/>
                    <a:cs typeface="Golos Text"/>
                    <a:sym typeface="Golos Text"/>
                  </a:rPr>
                  <a:t>noise distribution</a:t>
                </a:r>
                <a:endParaRPr lang="en-US" dirty="0">
                  <a:solidFill>
                    <a:schemeClr val="dk1"/>
                  </a:solidFill>
                  <a:latin typeface="Golos Text"/>
                  <a:ea typeface="Golos Text"/>
                  <a:cs typeface="Golos Text"/>
                  <a:sym typeface="Golos Text"/>
                </a:endParaRPr>
              </a:p>
            </p:txBody>
          </p:sp>
        </mc:Choice>
        <mc:Fallback xmlns="">
          <p:sp>
            <p:nvSpPr>
              <p:cNvPr id="5" name="TextBox 4">
                <a:extLst>
                  <a:ext uri="{FF2B5EF4-FFF2-40B4-BE49-F238E27FC236}">
                    <a16:creationId xmlns:a16="http://schemas.microsoft.com/office/drawing/2014/main" xmlns="" xmlns:a14="http://schemas.microsoft.com/office/drawing/2010/main" id="{5AF5821E-0841-1BF7-6C09-3990CF8F4C7C}"/>
                  </a:ext>
                </a:extLst>
              </p:cNvPr>
              <p:cNvSpPr txBox="1">
                <a:spLocks noRot="1" noChangeAspect="1" noMove="1" noResize="1" noEditPoints="1" noAdjustHandles="1" noChangeArrowheads="1" noChangeShapeType="1" noTextEdit="1"/>
              </p:cNvSpPr>
              <p:nvPr/>
            </p:nvSpPr>
            <p:spPr>
              <a:xfrm>
                <a:off x="1018280" y="3235686"/>
                <a:ext cx="7246829" cy="1525033"/>
              </a:xfrm>
              <a:prstGeom prst="rect">
                <a:avLst/>
              </a:prstGeom>
              <a:blipFill rotWithShape="1">
                <a:blip r:embed="rId5"/>
                <a:stretch>
                  <a:fillRect l="-1514" t="-3200" b="-5600"/>
                </a:stretch>
              </a:blipFill>
            </p:spPr>
            <p:txBody>
              <a:bodyPr/>
              <a:lstStyle/>
              <a:p>
                <a:r>
                  <a:rPr lang="en-US">
                    <a:noFill/>
                  </a:rPr>
                  <a:t> </a:t>
                </a:r>
              </a:p>
            </p:txBody>
          </p:sp>
        </mc:Fallback>
      </mc:AlternateContent>
    </p:spTree>
    <p:extLst>
      <p:ext uri="{BB962C8B-B14F-4D97-AF65-F5344CB8AC3E}">
        <p14:creationId xmlns:p14="http://schemas.microsoft.com/office/powerpoint/2010/main" val="2280862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mc:AlternateContent xmlns:mc="http://schemas.openxmlformats.org/markup-compatibility/2006" xmlns:a14="http://schemas.microsoft.com/office/drawing/2010/main">
        <mc:Choice Requires="a14">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432407" cy="621426"/>
              </a:xfrm>
              <a:prstGeom prst="rect">
                <a:avLst/>
              </a:prstGeom>
            </p:spPr>
            <p:txBody>
              <a:bodyPr spcFirstLastPara="1" wrap="square" lIns="91425" tIns="91425" rIns="91425" bIns="91425" anchor="t" anchorCtr="0">
                <a:noAutofit/>
              </a:bodyPr>
              <a:lstStyle/>
              <a:p>
                <a:pPr marL="457200" lvl="0" indent="-333375" algn="l" rtl="0">
                  <a:spcBef>
                    <a:spcPts val="0"/>
                  </a:spcBef>
                  <a:spcAft>
                    <a:spcPts val="0"/>
                  </a:spcAft>
                  <a:buClr>
                    <a:srgbClr val="3D4144"/>
                  </a:buClr>
                  <a:buSzPts val="1650"/>
                  <a:buFont typeface="Roboto"/>
                  <a:buChar char="-"/>
                </a:pPr>
                <a:r>
                  <a:rPr lang="en-US" sz="1200" dirty="0"/>
                  <a:t>Keep </a:t>
                </a:r>
                <a:r>
                  <a:rPr lang="en-US" sz="1200" dirty="0" err="1"/>
                  <a:t>softmax</a:t>
                </a:r>
                <a:r>
                  <a:rPr lang="en-US" sz="1200" dirty="0"/>
                  <a:t>. Vocab to be organized in Binary Tree (Huffman tree)</a:t>
                </a:r>
              </a:p>
              <a:p>
                <a:pPr marL="457200" lvl="0" indent="-333375" algn="l" rtl="0">
                  <a:spcBef>
                    <a:spcPts val="0"/>
                  </a:spcBef>
                  <a:spcAft>
                    <a:spcPts val="0"/>
                  </a:spcAft>
                  <a:buClr>
                    <a:srgbClr val="3D4144"/>
                  </a:buClr>
                  <a:buSzPts val="1650"/>
                  <a:buFont typeface="Roboto"/>
                  <a:buChar char="-"/>
                </a:pPr>
                <a:endParaRPr lang="en-US" sz="1200" dirty="0"/>
              </a:p>
              <a:p>
                <a:pPr marL="457200" lvl="0" indent="-333375" algn="l" rtl="0">
                  <a:spcBef>
                    <a:spcPts val="0"/>
                  </a:spcBef>
                  <a:spcAft>
                    <a:spcPts val="0"/>
                  </a:spcAft>
                  <a:buClr>
                    <a:srgbClr val="3D4144"/>
                  </a:buClr>
                  <a:buSzPts val="1650"/>
                  <a:buFont typeface="Roboto"/>
                  <a:buChar char="-"/>
                </a:pPr>
                <a:r>
                  <a:rPr lang="en-US" sz="1200" dirty="0"/>
                  <a:t>Complexity time: </a:t>
                </a:r>
                <a14:m>
                  <m:oMath xmlns:m="http://schemas.openxmlformats.org/officeDocument/2006/math">
                    <m:r>
                      <a:rPr lang="en-US" sz="1200" i="1" dirty="0" smtClean="0">
                        <a:latin typeface="Cambria Math" panose="02040503050406030204" pitchFamily="18" charset="0"/>
                      </a:rPr>
                      <m:t>𝑂</m:t>
                    </m:r>
                    <m:r>
                      <a:rPr lang="en-US" sz="1200" i="1" dirty="0" smtClean="0">
                        <a:latin typeface="Cambria Math" panose="02040503050406030204" pitchFamily="18" charset="0"/>
                      </a:rPr>
                      <m:t>(</m:t>
                    </m:r>
                    <m:r>
                      <a:rPr lang="en-US" sz="1200" i="1" dirty="0" smtClean="0">
                        <a:latin typeface="Cambria Math" panose="02040503050406030204" pitchFamily="18" charset="0"/>
                      </a:rPr>
                      <m:t>𝑛</m:t>
                    </m:r>
                    <m:r>
                      <a:rPr lang="en-US" sz="1200" i="1" dirty="0" smtClean="0">
                        <a:latin typeface="Cambria Math" panose="02040503050406030204" pitchFamily="18" charset="0"/>
                      </a:rPr>
                      <m:t>)</m:t>
                    </m:r>
                    <m:r>
                      <a:rPr lang="en-US" sz="1200" dirty="0" smtClean="0">
                        <a:latin typeface="Cambria Math" panose="02040503050406030204" pitchFamily="18" charset="0"/>
                      </a:rPr>
                      <m:t>→</m:t>
                    </m:r>
                    <m:r>
                      <m:rPr>
                        <m:sty m:val="p"/>
                      </m:rPr>
                      <a:rPr lang="en-US" sz="1200" b="0" i="0" dirty="0" smtClean="0">
                        <a:latin typeface="Cambria Math" panose="02040503050406030204" pitchFamily="18" charset="0"/>
                      </a:rPr>
                      <m:t>O</m:t>
                    </m:r>
                    <m:r>
                      <a:rPr lang="en-US" sz="1200" b="0" i="0"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𝑙𝑜𝑔</m:t>
                        </m:r>
                      </m:e>
                      <m:sub>
                        <m:r>
                          <a:rPr lang="en-US" sz="1200" b="0" i="1" dirty="0" smtClean="0">
                            <a:latin typeface="Cambria Math" panose="02040503050406030204" pitchFamily="18" charset="0"/>
                          </a:rPr>
                          <m:t>2</m:t>
                        </m:r>
                      </m:sub>
                    </m:sSub>
                    <m:d>
                      <m:dPr>
                        <m:ctrlPr>
                          <a:rPr lang="en-US" sz="1200" b="0" i="1" dirty="0" smtClean="0">
                            <a:latin typeface="Cambria Math" panose="02040503050406030204" pitchFamily="18" charset="0"/>
                          </a:rPr>
                        </m:ctrlPr>
                      </m:dPr>
                      <m:e>
                        <m:r>
                          <m:rPr>
                            <m:sty m:val="p"/>
                          </m:rPr>
                          <a:rPr lang="en-US" sz="1200" b="0" i="0" dirty="0" smtClean="0">
                            <a:latin typeface="Cambria Math" panose="02040503050406030204" pitchFamily="18" charset="0"/>
                          </a:rPr>
                          <m:t>n</m:t>
                        </m:r>
                      </m:e>
                    </m:d>
                    <m:r>
                      <a:rPr lang="en-US" sz="1200" b="0" i="0" dirty="0" smtClean="0">
                        <a:latin typeface="Cambria Math" panose="02040503050406030204" pitchFamily="18" charset="0"/>
                      </a:rPr>
                      <m:t>)</m:t>
                    </m:r>
                  </m:oMath>
                </a14:m>
                <a:endParaRPr lang="en-US" sz="1200" dirty="0"/>
              </a:p>
            </p:txBody>
          </p:sp>
        </mc:Choice>
        <mc:Fallback xmlns="">
          <p:sp>
            <p:nvSpPr>
              <p:cNvPr id="2" name="Google Shape;821;p74">
                <a:extLst>
                  <a:ext uri="{FF2B5EF4-FFF2-40B4-BE49-F238E27FC236}">
                    <a16:creationId xmlns:a16="http://schemas.microsoft.com/office/drawing/2014/main" id="{19670182-EDF8-1573-7B0C-DD742C7BCA16}"/>
                  </a:ext>
                </a:extLst>
              </p:cNvPr>
              <p:cNvSpPr txBox="1">
                <a:spLocks noGrp="1" noRot="1" noChangeAspect="1" noMove="1" noResize="1" noEditPoints="1" noAdjustHandles="1" noChangeArrowheads="1" noChangeShapeType="1" noTextEdit="1"/>
              </p:cNvSpPr>
              <p:nvPr>
                <p:ph type="body" idx="1"/>
              </p:nvPr>
            </p:nvSpPr>
            <p:spPr>
              <a:xfrm>
                <a:off x="715050" y="1042987"/>
                <a:ext cx="7432407" cy="621426"/>
              </a:xfrm>
              <a:prstGeom prst="rect">
                <a:avLst/>
              </a:prstGeom>
              <a:blipFill>
                <a:blip r:embed="rId3"/>
                <a:stretch>
                  <a:fillRect t="-2941"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Google Shape;821;p74">
                <a:extLst>
                  <a:ext uri="{FF2B5EF4-FFF2-40B4-BE49-F238E27FC236}">
                    <a16:creationId xmlns:a16="http://schemas.microsoft.com/office/drawing/2014/main" id="{3B4EFCEF-564C-3D5B-2102-FED1E8C9FB8B}"/>
                  </a:ext>
                </a:extLst>
              </p:cNvPr>
              <p:cNvSpPr txBox="1">
                <a:spLocks/>
              </p:cNvSpPr>
              <p:nvPr/>
            </p:nvSpPr>
            <p:spPr>
              <a:xfrm>
                <a:off x="715050" y="1897063"/>
                <a:ext cx="2410006" cy="20687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r>
                  <a:rPr lang="en-US" sz="1200" dirty="0"/>
                  <a:t>Leaves represent probabilities of words</a:t>
                </a:r>
              </a:p>
              <a:p>
                <a:pPr indent="-333375">
                  <a:buClr>
                    <a:srgbClr val="3D4144"/>
                  </a:buClr>
                  <a:buSzPts val="1650"/>
                  <a:buFont typeface="Roboto"/>
                  <a:buChar char="-"/>
                </a:pPr>
                <a:r>
                  <a:rPr lang="en-US" sz="1200" dirty="0"/>
                  <a:t>Number of inner nodes is </a:t>
                </a:r>
                <a14:m>
                  <m:oMath xmlns:m="http://schemas.openxmlformats.org/officeDocument/2006/math">
                    <m:d>
                      <m:dPr>
                        <m:begChr m:val="|"/>
                        <m:endChr m:val="|"/>
                        <m:ctrlPr>
                          <a:rPr lang="en-US" sz="1200" i="1" smtClean="0">
                            <a:latin typeface="Cambria Math" panose="02040503050406030204" pitchFamily="18" charset="0"/>
                          </a:rPr>
                        </m:ctrlPr>
                      </m:dPr>
                      <m:e>
                        <m:r>
                          <a:rPr lang="en-US" sz="1200" b="0" i="1" smtClean="0">
                            <a:latin typeface="Cambria Math" panose="02040503050406030204" pitchFamily="18" charset="0"/>
                          </a:rPr>
                          <m:t>𝑉</m:t>
                        </m:r>
                      </m:e>
                    </m:d>
                    <m:r>
                      <a:rPr lang="en-US" sz="1200" b="0" i="1" smtClean="0">
                        <a:latin typeface="Cambria Math" panose="02040503050406030204" pitchFamily="18" charset="0"/>
                      </a:rPr>
                      <m:t>−1</m:t>
                    </m:r>
                  </m:oMath>
                </a14:m>
                <a:endParaRPr lang="en-US" sz="1200" dirty="0"/>
              </a:p>
              <a:p>
                <a:pPr indent="-333375">
                  <a:buClr>
                    <a:srgbClr val="3D4144"/>
                  </a:buClr>
                  <a:buSzPts val="1650"/>
                  <a:buFont typeface="Roboto"/>
                  <a:buChar char="-"/>
                </a:pPr>
                <a:endParaRPr lang="en-US" sz="1200" dirty="0"/>
              </a:p>
              <a:p>
                <a:pPr indent="-333375">
                  <a:buClr>
                    <a:srgbClr val="3D4144"/>
                  </a:buClr>
                  <a:buSzPts val="1650"/>
                  <a:buFont typeface="Roboto"/>
                  <a:buChar char="-"/>
                </a:pPr>
                <a:r>
                  <a:rPr lang="en-US" sz="1200" dirty="0"/>
                  <a:t>Rare words are down at deep levels</a:t>
                </a:r>
              </a:p>
              <a:p>
                <a:pPr indent="-333375">
                  <a:buClr>
                    <a:srgbClr val="3D4144"/>
                  </a:buClr>
                  <a:buSzPts val="1650"/>
                  <a:buFont typeface="Roboto"/>
                  <a:buChar char="-"/>
                </a:pPr>
                <a:r>
                  <a:rPr lang="en-US" sz="1200" dirty="0"/>
                  <a:t>Frequent words are shallows levels</a:t>
                </a:r>
              </a:p>
            </p:txBody>
          </p:sp>
        </mc:Choice>
        <mc:Fallback xmlns="">
          <p:sp>
            <p:nvSpPr>
              <p:cNvPr id="15" name="Google Shape;821;p74">
                <a:extLst>
                  <a:ext uri="{FF2B5EF4-FFF2-40B4-BE49-F238E27FC236}">
                    <a16:creationId xmlns:a16="http://schemas.microsoft.com/office/drawing/2014/main" id="{3B4EFCEF-564C-3D5B-2102-FED1E8C9FB8B}"/>
                  </a:ext>
                </a:extLst>
              </p:cNvPr>
              <p:cNvSpPr txBox="1">
                <a:spLocks noRot="1" noChangeAspect="1" noMove="1" noResize="1" noEditPoints="1" noAdjustHandles="1" noChangeArrowheads="1" noChangeShapeType="1" noTextEdit="1"/>
              </p:cNvSpPr>
              <p:nvPr/>
            </p:nvSpPr>
            <p:spPr>
              <a:xfrm>
                <a:off x="715050" y="1897063"/>
                <a:ext cx="2410006" cy="2068762"/>
              </a:xfrm>
              <a:prstGeom prst="rect">
                <a:avLst/>
              </a:prstGeom>
              <a:blipFill>
                <a:blip r:embed="rId4"/>
                <a:stretch>
                  <a:fillRect t="-882"/>
                </a:stretch>
              </a:blipFill>
              <a:ln>
                <a:noFill/>
              </a:ln>
            </p:spPr>
            <p:txBody>
              <a:bodyPr/>
              <a:lstStyle/>
              <a:p>
                <a:r>
                  <a:rPr lang="en-US">
                    <a:noFill/>
                  </a:rPr>
                  <a:t> </a:t>
                </a:r>
              </a:p>
            </p:txBody>
          </p:sp>
        </mc:Fallback>
      </mc:AlternateContent>
      <p:pic>
        <p:nvPicPr>
          <p:cNvPr id="17" name="Picture 16" descr="A screen shot of a game&#10;&#10;Description automatically generated">
            <a:extLst>
              <a:ext uri="{FF2B5EF4-FFF2-40B4-BE49-F238E27FC236}">
                <a16:creationId xmlns:a16="http://schemas.microsoft.com/office/drawing/2014/main" id="{FB304522-94B0-C8F0-90AF-9149A1C6FC4E}"/>
              </a:ext>
            </a:extLst>
          </p:cNvPr>
          <p:cNvPicPr>
            <a:picLocks noChangeAspect="1"/>
          </p:cNvPicPr>
          <p:nvPr/>
        </p:nvPicPr>
        <p:blipFill>
          <a:blip r:embed="rId5"/>
          <a:stretch>
            <a:fillRect/>
          </a:stretch>
        </p:blipFill>
        <p:spPr>
          <a:xfrm>
            <a:off x="3443983" y="1753225"/>
            <a:ext cx="5319873" cy="276290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Hierarchical Softmax</a:t>
            </a:r>
            <a:endParaRPr/>
          </a:p>
        </p:txBody>
      </p:sp>
      <p:pic>
        <p:nvPicPr>
          <p:cNvPr id="6" name="Picture 5" descr="A screen shot of a game&#10;&#10;Description automatically generated">
            <a:extLst>
              <a:ext uri="{FF2B5EF4-FFF2-40B4-BE49-F238E27FC236}">
                <a16:creationId xmlns:a16="http://schemas.microsoft.com/office/drawing/2014/main" id="{9FF346D6-965A-B4C6-1959-6FC7A15153A8}"/>
              </a:ext>
            </a:extLst>
          </p:cNvPr>
          <p:cNvPicPr>
            <a:picLocks noChangeAspect="1"/>
          </p:cNvPicPr>
          <p:nvPr/>
        </p:nvPicPr>
        <p:blipFill>
          <a:blip r:embed="rId3"/>
          <a:stretch>
            <a:fillRect/>
          </a:stretch>
        </p:blipFill>
        <p:spPr>
          <a:xfrm>
            <a:off x="3867585" y="954175"/>
            <a:ext cx="4966588" cy="2518490"/>
          </a:xfrm>
          <a:prstGeom prst="rect">
            <a:avLst/>
          </a:prstGeom>
        </p:spPr>
      </p:pic>
      <p:graphicFrame>
        <p:nvGraphicFramePr>
          <p:cNvPr id="7" name="Table 6">
            <a:extLst>
              <a:ext uri="{FF2B5EF4-FFF2-40B4-BE49-F238E27FC236}">
                <a16:creationId xmlns:a16="http://schemas.microsoft.com/office/drawing/2014/main" id="{3E65F4A1-4766-5DC9-9192-DE5C8773E554}"/>
              </a:ext>
            </a:extLst>
          </p:cNvPr>
          <p:cNvGraphicFramePr>
            <a:graphicFrameLocks noGrp="1"/>
          </p:cNvGraphicFramePr>
          <p:nvPr>
            <p:extLst>
              <p:ext uri="{D42A27DB-BD31-4B8C-83A1-F6EECF244321}">
                <p14:modId xmlns:p14="http://schemas.microsoft.com/office/powerpoint/2010/main" val="663988904"/>
              </p:ext>
            </p:extLst>
          </p:nvPr>
        </p:nvGraphicFramePr>
        <p:xfrm>
          <a:off x="907551" y="954175"/>
          <a:ext cx="1938362" cy="3384976"/>
        </p:xfrm>
        <a:graphic>
          <a:graphicData uri="http://schemas.openxmlformats.org/drawingml/2006/table">
            <a:tbl>
              <a:tblPr firstRow="1" bandRow="1">
                <a:tableStyleId>{7D9A748A-5EDF-47A2-A65E-5F4390420DF3}</a:tableStyleId>
              </a:tblPr>
              <a:tblGrid>
                <a:gridCol w="931524">
                  <a:extLst>
                    <a:ext uri="{9D8B030D-6E8A-4147-A177-3AD203B41FA5}">
                      <a16:colId xmlns:a16="http://schemas.microsoft.com/office/drawing/2014/main" val="1583063963"/>
                    </a:ext>
                  </a:extLst>
                </a:gridCol>
                <a:gridCol w="1006838">
                  <a:extLst>
                    <a:ext uri="{9D8B030D-6E8A-4147-A177-3AD203B41FA5}">
                      <a16:colId xmlns:a16="http://schemas.microsoft.com/office/drawing/2014/main" val="181145506"/>
                    </a:ext>
                  </a:extLst>
                </a:gridCol>
              </a:tblGrid>
              <a:tr h="423122">
                <a:tc>
                  <a:txBody>
                    <a:bodyPr/>
                    <a:lstStyle/>
                    <a:p>
                      <a:pPr algn="ctr"/>
                      <a:r>
                        <a:rPr lang="en-US" dirty="0"/>
                        <a:t>the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0.050544</a:t>
                      </a:r>
                      <a:endParaRPr lang="en-US" dirty="0"/>
                    </a:p>
                  </a:txBody>
                  <a:tcPr anchor="ctr"/>
                </a:tc>
                <a:extLst>
                  <a:ext uri="{0D108BD9-81ED-4DB2-BD59-A6C34878D82A}">
                    <a16:rowId xmlns:a16="http://schemas.microsoft.com/office/drawing/2014/main" val="1552107762"/>
                  </a:ext>
                </a:extLst>
              </a:tr>
              <a:tr h="423122">
                <a:tc>
                  <a:txBody>
                    <a:bodyPr/>
                    <a:lstStyle/>
                    <a:p>
                      <a:pPr algn="ctr"/>
                      <a:r>
                        <a:rPr lang="en-US" dirty="0"/>
                        <a:t>cat</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0.089856</a:t>
                      </a:r>
                      <a:endParaRPr lang="en-US" dirty="0"/>
                    </a:p>
                  </a:txBody>
                  <a:tcPr anchor="ctr"/>
                </a:tc>
                <a:extLst>
                  <a:ext uri="{0D108BD9-81ED-4DB2-BD59-A6C34878D82A}">
                    <a16:rowId xmlns:a16="http://schemas.microsoft.com/office/drawing/2014/main" val="2376145594"/>
                  </a:ext>
                </a:extLst>
              </a:tr>
              <a:tr h="423122">
                <a:tc>
                  <a:txBody>
                    <a:bodyPr/>
                    <a:lstStyle/>
                    <a:p>
                      <a:pPr algn="ctr"/>
                      <a:r>
                        <a:rPr lang="en-US" dirty="0"/>
                        <a:t>jumped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0.307476</a:t>
                      </a:r>
                      <a:endParaRPr lang="en-US" dirty="0"/>
                    </a:p>
                  </a:txBody>
                  <a:tcPr anchor="ctr"/>
                </a:tc>
                <a:extLst>
                  <a:ext uri="{0D108BD9-81ED-4DB2-BD59-A6C34878D82A}">
                    <a16:rowId xmlns:a16="http://schemas.microsoft.com/office/drawing/2014/main" val="733365228"/>
                  </a:ext>
                </a:extLst>
              </a:tr>
              <a:tr h="423122">
                <a:tc>
                  <a:txBody>
                    <a:bodyPr/>
                    <a:lstStyle/>
                    <a:p>
                      <a:pPr algn="ctr"/>
                      <a:r>
                        <a:rPr lang="en-US" dirty="0"/>
                        <a:t>over</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0.072124</a:t>
                      </a:r>
                      <a:endParaRPr lang="en-US" dirty="0"/>
                    </a:p>
                  </a:txBody>
                  <a:tcPr anchor="ctr"/>
                </a:tc>
                <a:extLst>
                  <a:ext uri="{0D108BD9-81ED-4DB2-BD59-A6C34878D82A}">
                    <a16:rowId xmlns:a16="http://schemas.microsoft.com/office/drawing/2014/main" val="1238092824"/>
                  </a:ext>
                </a:extLst>
              </a:tr>
              <a:tr h="423122">
                <a:tc>
                  <a:txBody>
                    <a:bodyPr/>
                    <a:lstStyle/>
                    <a:p>
                      <a:pPr algn="ctr"/>
                      <a:r>
                        <a:rPr lang="en-US" dirty="0"/>
                        <a:t>fence</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0.269568</a:t>
                      </a:r>
                      <a:endParaRPr lang="en-US" dirty="0"/>
                    </a:p>
                  </a:txBody>
                  <a:tcPr anchor="ctr"/>
                </a:tc>
                <a:extLst>
                  <a:ext uri="{0D108BD9-81ED-4DB2-BD59-A6C34878D82A}">
                    <a16:rowId xmlns:a16="http://schemas.microsoft.com/office/drawing/2014/main" val="3443149590"/>
                  </a:ext>
                </a:extLst>
              </a:tr>
              <a:tr h="423122">
                <a:tc>
                  <a:txBody>
                    <a:bodyPr/>
                    <a:lstStyle/>
                    <a:p>
                      <a:pPr algn="ctr"/>
                      <a:r>
                        <a:rPr lang="en-US" dirty="0"/>
                        <a:t>and</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0.076032</a:t>
                      </a:r>
                      <a:endParaRPr lang="en-US" dirty="0"/>
                    </a:p>
                  </a:txBody>
                  <a:tcPr anchor="ctr"/>
                </a:tc>
                <a:extLst>
                  <a:ext uri="{0D108BD9-81ED-4DB2-BD59-A6C34878D82A}">
                    <a16:rowId xmlns:a16="http://schemas.microsoft.com/office/drawing/2014/main" val="3470365948"/>
                  </a:ext>
                </a:extLst>
              </a:tr>
              <a:tr h="423122">
                <a:tc>
                  <a:txBody>
                    <a:bodyPr/>
                    <a:lstStyle/>
                    <a:p>
                      <a:pPr algn="ctr"/>
                      <a:r>
                        <a:rPr lang="en-US" dirty="0"/>
                        <a:t>ran</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0.076608</a:t>
                      </a:r>
                      <a:endParaRPr lang="en-US" dirty="0"/>
                    </a:p>
                  </a:txBody>
                  <a:tcPr anchor="ctr"/>
                </a:tc>
                <a:extLst>
                  <a:ext uri="{0D108BD9-81ED-4DB2-BD59-A6C34878D82A}">
                    <a16:rowId xmlns:a16="http://schemas.microsoft.com/office/drawing/2014/main" val="2141816101"/>
                  </a:ext>
                </a:extLst>
              </a:tr>
              <a:tr h="423122">
                <a:tc>
                  <a:txBody>
                    <a:bodyPr/>
                    <a:lstStyle/>
                    <a:p>
                      <a:pPr algn="ctr"/>
                      <a:r>
                        <a:rPr lang="en-US" dirty="0"/>
                        <a:t>away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0.057792</a:t>
                      </a:r>
                      <a:endParaRPr lang="en-US" dirty="0"/>
                    </a:p>
                  </a:txBody>
                  <a:tcPr anchor="ctr"/>
                </a:tc>
                <a:extLst>
                  <a:ext uri="{0D108BD9-81ED-4DB2-BD59-A6C34878D82A}">
                    <a16:rowId xmlns:a16="http://schemas.microsoft.com/office/drawing/2014/main" val="1644981974"/>
                  </a:ext>
                </a:extLst>
              </a:tr>
            </a:tbl>
          </a:graphicData>
        </a:graphic>
      </p:graphicFrame>
    </p:spTree>
    <p:extLst>
      <p:ext uri="{BB962C8B-B14F-4D97-AF65-F5344CB8AC3E}">
        <p14:creationId xmlns:p14="http://schemas.microsoft.com/office/powerpoint/2010/main" val="2454881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Hierarchical Softmax</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1" y="1042987"/>
            <a:ext cx="3435710" cy="590604"/>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Defined: 0 means go left, 1 means go right. </a:t>
            </a:r>
          </a:p>
        </p:txBody>
      </p:sp>
      <p:pic>
        <p:nvPicPr>
          <p:cNvPr id="3" name="Picture 2" descr="A screen shot of a game&#10;&#10;Description automatically generated">
            <a:extLst>
              <a:ext uri="{FF2B5EF4-FFF2-40B4-BE49-F238E27FC236}">
                <a16:creationId xmlns:a16="http://schemas.microsoft.com/office/drawing/2014/main" id="{83845EAD-B6FC-BBF9-3548-2651B3B9D371}"/>
              </a:ext>
            </a:extLst>
          </p:cNvPr>
          <p:cNvPicPr>
            <a:picLocks noChangeAspect="1"/>
          </p:cNvPicPr>
          <p:nvPr/>
        </p:nvPicPr>
        <p:blipFill>
          <a:blip r:embed="rId3"/>
          <a:stretch>
            <a:fillRect/>
          </a:stretch>
        </p:blipFill>
        <p:spPr>
          <a:xfrm>
            <a:off x="4786472" y="1547742"/>
            <a:ext cx="4181155" cy="217150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8983AE-2E73-1F6A-6FF7-B2809CB17C06}"/>
                  </a:ext>
                </a:extLst>
              </p:cNvPr>
              <p:cNvSpPr txBox="1"/>
              <p:nvPr/>
            </p:nvSpPr>
            <p:spPr>
              <a:xfrm>
                <a:off x="5365848" y="1736332"/>
                <a:ext cx="791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𝑙𝑒𝑓𝑡</m:t>
                      </m:r>
                      <m:r>
                        <a:rPr lang="en-US" b="0" i="1" smtClean="0">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228983AE-2E73-1F6A-6FF7-B2809CB17C06}"/>
                  </a:ext>
                </a:extLst>
              </p:cNvPr>
              <p:cNvSpPr txBox="1">
                <a:spLocks noRot="1" noChangeAspect="1" noMove="1" noResize="1" noEditPoints="1" noAdjustHandles="1" noChangeArrowheads="1" noChangeShapeType="1" noTextEdit="1"/>
              </p:cNvSpPr>
              <p:nvPr/>
            </p:nvSpPr>
            <p:spPr>
              <a:xfrm>
                <a:off x="5365848" y="1736332"/>
                <a:ext cx="791370" cy="215444"/>
              </a:xfrm>
              <a:prstGeom prst="rect">
                <a:avLst/>
              </a:prstGeom>
              <a:blipFill>
                <a:blip r:embed="rId4"/>
                <a:stretch>
                  <a:fillRect l="-3846" r="-6923"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5F628C-336C-2798-90B2-9A099BCFCF9F}"/>
                  </a:ext>
                </a:extLst>
              </p:cNvPr>
              <p:cNvSpPr txBox="1"/>
              <p:nvPr/>
            </p:nvSpPr>
            <p:spPr>
              <a:xfrm>
                <a:off x="7531781" y="1736332"/>
                <a:ext cx="89716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𝑟𝑖𝑔h𝑡</m:t>
                      </m:r>
                      <m:r>
                        <a:rPr lang="en-US" b="0" i="1" smtClean="0">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A65F628C-336C-2798-90B2-9A099BCFCF9F}"/>
                  </a:ext>
                </a:extLst>
              </p:cNvPr>
              <p:cNvSpPr txBox="1">
                <a:spLocks noRot="1" noChangeAspect="1" noMove="1" noResize="1" noEditPoints="1" noAdjustHandles="1" noChangeArrowheads="1" noChangeShapeType="1" noTextEdit="1"/>
              </p:cNvSpPr>
              <p:nvPr/>
            </p:nvSpPr>
            <p:spPr>
              <a:xfrm>
                <a:off x="7531781" y="1736332"/>
                <a:ext cx="897169" cy="215444"/>
              </a:xfrm>
              <a:prstGeom prst="rect">
                <a:avLst/>
              </a:prstGeom>
              <a:blipFill>
                <a:blip r:embed="rId5"/>
                <a:stretch>
                  <a:fillRect l="-4082" r="-5442"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821;p74">
                <a:extLst>
                  <a:ext uri="{FF2B5EF4-FFF2-40B4-BE49-F238E27FC236}">
                    <a16:creationId xmlns:a16="http://schemas.microsoft.com/office/drawing/2014/main" id="{A6815784-E2D5-4B81-93D4-3AB9371CF3B6}"/>
                  </a:ext>
                </a:extLst>
              </p:cNvPr>
              <p:cNvSpPr txBox="1">
                <a:spLocks/>
              </p:cNvSpPr>
              <p:nvPr/>
            </p:nvSpPr>
            <p:spPr>
              <a:xfrm>
                <a:off x="715050" y="1736332"/>
                <a:ext cx="3435710" cy="12123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𝑙𝑒𝑓𝑡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r>
                        <a:rPr lang="en-US" sz="1600" b="0" i="1" smtClean="0">
                          <a:latin typeface="Cambria Math" panose="02040503050406030204" pitchFamily="18" charset="0"/>
                          <a:ea typeface="Cambria Math" panose="02040503050406030204" pitchFamily="18" charset="0"/>
                        </a:rPr>
                        <m:t>)</m:t>
                      </m:r>
                    </m:oMath>
                  </m:oMathPara>
                </a14:m>
                <a:endParaRPr lang="en-US" sz="1600" dirty="0"/>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𝑝</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r>
                            <a:rPr lang="en-US" sz="1600" b="0" i="1" smtClean="0">
                              <a:latin typeface="Cambria Math" panose="02040503050406030204" pitchFamily="18" charset="0"/>
                            </a:rPr>
                            <m:t>, </m:t>
                          </m:r>
                          <m:r>
                            <a:rPr lang="en-US" sz="1600" b="0" i="1" smtClean="0">
                              <a:latin typeface="Cambria Math" panose="02040503050406030204" pitchFamily="18" charset="0"/>
                            </a:rPr>
                            <m:t>𝑟𝑖𝑔h𝑡</m:t>
                          </m:r>
                        </m:e>
                      </m:d>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oMath>
                  </m:oMathPara>
                </a14:m>
                <a:endParaRPr lang="en-US" sz="1600" b="0" dirty="0">
                  <a:ea typeface="Cambria Math" panose="02040503050406030204" pitchFamily="18" charset="0"/>
                </a:endParaRPr>
              </a:p>
              <a:p>
                <a:pPr marL="123825" indent="0">
                  <a:buClr>
                    <a:srgbClr val="3D4144"/>
                  </a:buClr>
                  <a:buSzPts val="1650"/>
                  <a:buNone/>
                </a:pPr>
                <a14:m>
                  <m:oMathPara xmlns:m="http://schemas.openxmlformats.org/officeDocument/2006/math">
                    <m:oMathParaPr>
                      <m:jc m:val="left"/>
                    </m:oMathParaPr>
                    <m:oMath xmlns:m="http://schemas.openxmlformats.org/officeDocument/2006/math">
                      <m:r>
                        <a:rPr lang="en-US" sz="1600" i="1">
                          <a:latin typeface="Cambria Math" panose="02040503050406030204" pitchFamily="18" charset="0"/>
                          <a:ea typeface="Cambria Math" panose="02040503050406030204" pitchFamily="18" charset="0"/>
                        </a:rPr>
                        <m:t>𝜎</m:t>
                      </m:r>
                      <m:d>
                        <m:dPr>
                          <m:ctrlPr>
                            <a:rPr lang="en-US" sz="1600" i="1">
                              <a:latin typeface="Cambria Math" panose="02040503050406030204" pitchFamily="18" charset="0"/>
                              <a:ea typeface="Cambria Math" panose="02040503050406030204" pitchFamily="18" charset="0"/>
                            </a:rPr>
                          </m:ctrlPr>
                        </m:dPr>
                        <m:e>
                          <m:sSubSup>
                            <m:sSubSupPr>
                              <m:ctrlPr>
                                <a:rPr lang="en-US" sz="1600" i="1">
                                  <a:latin typeface="Cambria Math" panose="02040503050406030204" pitchFamily="18" charset="0"/>
                                  <a:ea typeface="Cambria Math" panose="02040503050406030204" pitchFamily="18" charset="0"/>
                                </a:rPr>
                              </m:ctrlPr>
                            </m:sSubSupPr>
                            <m:e>
                              <m:r>
                                <a:rPr lang="en-US" sz="1600" i="1">
                                  <a:latin typeface="Cambria Math" panose="02040503050406030204" pitchFamily="18" charset="0"/>
                                  <a:ea typeface="Cambria Math" panose="02040503050406030204" pitchFamily="18" charset="0"/>
                                </a:rPr>
                                <m:t>𝛾</m:t>
                              </m:r>
                            </m:e>
                            <m:sub>
                              <m:r>
                                <a:rPr lang="en-US" sz="1600" i="1">
                                  <a:latin typeface="Cambria Math" panose="02040503050406030204" pitchFamily="18" charset="0"/>
                                  <a:ea typeface="Cambria Math" panose="02040503050406030204" pitchFamily="18" charset="0"/>
                                </a:rPr>
                                <m:t>𝑛</m:t>
                              </m:r>
                            </m:sub>
                            <m:sup>
                              <m:r>
                                <a:rPr lang="en-US" sz="1600" i="1">
                                  <a:latin typeface="Cambria Math" panose="02040503050406030204" pitchFamily="18" charset="0"/>
                                  <a:ea typeface="Cambria Math" panose="02040503050406030204" pitchFamily="18" charset="0"/>
                                </a:rPr>
                                <m:t>𝑇</m:t>
                              </m:r>
                            </m:sup>
                          </m:sSubSup>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𝑣</m:t>
                              </m:r>
                            </m:e>
                            <m:sub>
                              <m:r>
                                <a:rPr lang="en-US" sz="1600" i="1">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𝜎</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𝛾</m:t>
                              </m:r>
                            </m:e>
                            <m:sub>
                              <m:r>
                                <a:rPr lang="en-US" sz="1600" b="0" i="1" smtClean="0">
                                  <a:latin typeface="Cambria Math" panose="02040503050406030204" pitchFamily="18" charset="0"/>
                                  <a:ea typeface="Cambria Math" panose="02040503050406030204" pitchFamily="18" charset="0"/>
                                </a:rPr>
                                <m:t>𝑛</m:t>
                              </m:r>
                            </m:sub>
                            <m:sup>
                              <m:r>
                                <a:rPr lang="en-US" sz="1600" b="0" i="1" smtClean="0">
                                  <a:latin typeface="Cambria Math" panose="02040503050406030204" pitchFamily="18" charset="0"/>
                                  <a:ea typeface="Cambria Math" panose="02040503050406030204" pitchFamily="18" charset="0"/>
                                </a:rPr>
                                <m:t>𝑇</m:t>
                              </m:r>
                            </m:sup>
                          </m:sSubSup>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𝑣</m:t>
                              </m:r>
                            </m:e>
                            <m:sub>
                              <m:r>
                                <a:rPr lang="en-US" sz="1600" b="0" i="1" smtClean="0">
                                  <a:latin typeface="Cambria Math" panose="02040503050406030204" pitchFamily="18" charset="0"/>
                                  <a:ea typeface="Cambria Math" panose="02040503050406030204" pitchFamily="18" charset="0"/>
                                </a:rPr>
                                <m:t>𝑐</m:t>
                              </m:r>
                            </m:sub>
                          </m:sSub>
                        </m:e>
                      </m:d>
                      <m:r>
                        <a:rPr lang="en-US" sz="1600" b="0" i="1" smtClean="0">
                          <a:latin typeface="Cambria Math" panose="02040503050406030204" pitchFamily="18" charset="0"/>
                          <a:ea typeface="Cambria Math" panose="02040503050406030204" pitchFamily="18" charset="0"/>
                        </a:rPr>
                        <m:t>=1</m:t>
                      </m:r>
                    </m:oMath>
                  </m:oMathPara>
                </a14:m>
                <a:endParaRPr lang="en-US" sz="1600" dirty="0"/>
              </a:p>
            </p:txBody>
          </p:sp>
        </mc:Choice>
        <mc:Fallback xmlns="">
          <p:sp>
            <p:nvSpPr>
              <p:cNvPr id="6" name="Google Shape;821;p74">
                <a:extLst>
                  <a:ext uri="{FF2B5EF4-FFF2-40B4-BE49-F238E27FC236}">
                    <a16:creationId xmlns:a16="http://schemas.microsoft.com/office/drawing/2014/main" id="{A6815784-E2D5-4B81-93D4-3AB9371CF3B6}"/>
                  </a:ext>
                </a:extLst>
              </p:cNvPr>
              <p:cNvSpPr txBox="1">
                <a:spLocks noRot="1" noChangeAspect="1" noMove="1" noResize="1" noEditPoints="1" noAdjustHandles="1" noChangeArrowheads="1" noChangeShapeType="1" noTextEdit="1"/>
              </p:cNvSpPr>
              <p:nvPr/>
            </p:nvSpPr>
            <p:spPr>
              <a:xfrm>
                <a:off x="715050" y="1736332"/>
                <a:ext cx="3435710" cy="1212351"/>
              </a:xfrm>
              <a:prstGeom prst="rect">
                <a:avLst/>
              </a:prstGeom>
              <a:blipFill>
                <a:blip r:embed="rId6"/>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Google Shape;821;p74">
                <a:extLst>
                  <a:ext uri="{FF2B5EF4-FFF2-40B4-BE49-F238E27FC236}">
                    <a16:creationId xmlns:a16="http://schemas.microsoft.com/office/drawing/2014/main" id="{B5B34CAD-B067-E3F0-0F4D-3F74AA4A9D61}"/>
                  </a:ext>
                </a:extLst>
              </p:cNvPr>
              <p:cNvSpPr txBox="1">
                <a:spLocks/>
              </p:cNvSpPr>
              <p:nvPr/>
            </p:nvSpPr>
            <p:spPr>
              <a:xfrm>
                <a:off x="715049" y="2948683"/>
                <a:ext cx="3856951" cy="13150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indent="-333375">
                  <a:buClr>
                    <a:srgbClr val="3D4144"/>
                  </a:buClr>
                  <a:buSzPts val="1650"/>
                  <a:buFont typeface="Roboto"/>
                  <a:buChar cha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𝛾</m:t>
                        </m:r>
                      </m:e>
                      <m:sub>
                        <m:r>
                          <a:rPr lang="en-US" b="0" i="1" smtClean="0">
                            <a:latin typeface="Cambria Math" panose="02040503050406030204" pitchFamily="18" charset="0"/>
                            <a:ea typeface="Cambria Math" panose="02040503050406030204" pitchFamily="18" charset="0"/>
                          </a:rPr>
                          <m:t>𝑛</m:t>
                        </m:r>
                      </m:sub>
                    </m:sSub>
                  </m:oMath>
                </a14:m>
                <a:r>
                  <a:rPr lang="en-US" dirty="0"/>
                  <a:t> get from output matrix of model word2vec</a:t>
                </a:r>
              </a:p>
              <a:p>
                <a:pPr indent="-333375">
                  <a:buClr>
                    <a:srgbClr val="3D4144"/>
                  </a:buClr>
                  <a:buSzPts val="1650"/>
                  <a:buFont typeface="Roboto"/>
                  <a:buChar char="-"/>
                </a:pPr>
                <a:r>
                  <a:rPr lang="en-US" dirty="0"/>
                  <a:t>In model using hierarchical </a:t>
                </a:r>
                <a:r>
                  <a:rPr lang="en-US" dirty="0" err="1"/>
                  <a:t>softmax</a:t>
                </a:r>
                <a:r>
                  <a:rPr lang="en-US" dirty="0"/>
                  <a:t>, output matrix: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𝑈</m:t>
                        </m:r>
                      </m:e>
                      <m:sub>
                        <m:r>
                          <a:rPr lang="en-US" b="0" i="1" dirty="0" smtClean="0">
                            <a:latin typeface="Cambria Math" panose="02040503050406030204" pitchFamily="18" charset="0"/>
                          </a:rPr>
                          <m:t>𝑜</m:t>
                        </m:r>
                      </m:sub>
                    </m:sSub>
                    <m:r>
                      <a:rPr lang="en-US" i="1" dirty="0" smtClean="0">
                        <a:latin typeface="Cambria Math" panose="02040503050406030204" pitchFamily="18" charset="0"/>
                        <a:ea typeface="Cambria Math" panose="02040503050406030204" pitchFamily="18" charset="0"/>
                      </a:rPr>
                      <m:t>∈</m:t>
                    </m:r>
                    <m:sSup>
                      <m:sSupPr>
                        <m:ctrlPr>
                          <a:rPr lang="en-US"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𝑅</m:t>
                        </m:r>
                      </m:e>
                      <m:sup>
                        <m:r>
                          <a:rPr lang="en-US" b="0" i="1" dirty="0" smtClean="0">
                            <a:latin typeface="Cambria Math" panose="02040503050406030204" pitchFamily="18" charset="0"/>
                            <a:ea typeface="Cambria Math" panose="02040503050406030204" pitchFamily="18" charset="0"/>
                          </a:rPr>
                          <m:t>𝑑</m:t>
                        </m:r>
                        <m:r>
                          <a:rPr lang="en-US" b="0" i="1" dirty="0" smtClean="0">
                            <a:latin typeface="Cambria Math"/>
                            <a:ea typeface="Cambria Math"/>
                          </a:rPr>
                          <m:t>×</m:t>
                        </m:r>
                        <m:r>
                          <a:rPr lang="en-US" b="0" i="1" dirty="0" smtClean="0">
                            <a:latin typeface="Cambria Math" panose="02040503050406030204" pitchFamily="18" charset="0"/>
                            <a:ea typeface="Cambria Math" panose="02040503050406030204" pitchFamily="18" charset="0"/>
                          </a:rPr>
                          <m:t>𝑐</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𝑒</m:t>
                            </m:r>
                          </m:e>
                        </m:d>
                      </m:sup>
                    </m:sSup>
                  </m:oMath>
                </a14:m>
                <a:endParaRPr lang="en-US" i="1" dirty="0">
                  <a:latin typeface="Cambria Math" panose="02040503050406030204" pitchFamily="18" charset="0"/>
                  <a:ea typeface="Cambria Math" panose="02040503050406030204" pitchFamily="18" charset="0"/>
                </a:endParaRPr>
              </a:p>
            </p:txBody>
          </p:sp>
        </mc:Choice>
        <mc:Fallback xmlns="">
          <p:sp>
            <p:nvSpPr>
              <p:cNvPr id="10" name="Google Shape;821;p74">
                <a:extLst>
                  <a:ext uri="{FF2B5EF4-FFF2-40B4-BE49-F238E27FC236}">
                    <a16:creationId xmlns:a16="http://schemas.microsoft.com/office/drawing/2014/main" xmlns:a14="http://schemas.microsoft.com/office/drawing/2010/main" xmlns="" id="{B5B34CAD-B067-E3F0-0F4D-3F74AA4A9D61}"/>
                  </a:ext>
                </a:extLst>
              </p:cNvPr>
              <p:cNvSpPr txBox="1">
                <a:spLocks noRot="1" noChangeAspect="1" noMove="1" noResize="1" noEditPoints="1" noAdjustHandles="1" noChangeArrowheads="1" noChangeShapeType="1" noTextEdit="1"/>
              </p:cNvSpPr>
              <p:nvPr/>
            </p:nvSpPr>
            <p:spPr>
              <a:xfrm>
                <a:off x="715049" y="2948683"/>
                <a:ext cx="3856951" cy="1315092"/>
              </a:xfrm>
              <a:prstGeom prst="rect">
                <a:avLst/>
              </a:prstGeom>
              <a:blipFill rotWithShape="1">
                <a:blip r:embed="rId7"/>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2640490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76"/>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a:t>
            </a:r>
            <a:endParaRPr/>
          </a:p>
        </p:txBody>
      </p:sp>
      <p:sp>
        <p:nvSpPr>
          <p:cNvPr id="833" name="Google Shape;833;p76"/>
          <p:cNvSpPr txBox="1">
            <a:spLocks noGrp="1"/>
          </p:cNvSpPr>
          <p:nvPr>
            <p:ph type="title" idx="2"/>
          </p:nvPr>
        </p:nvSpPr>
        <p:spPr>
          <a:xfrm>
            <a:off x="715100" y="701850"/>
            <a:ext cx="2035200" cy="107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06</a:t>
            </a:r>
            <a:endParaRPr/>
          </a:p>
        </p:txBody>
      </p:sp>
      <p:cxnSp>
        <p:nvCxnSpPr>
          <p:cNvPr id="834" name="Google Shape;834;p76"/>
          <p:cNvCxnSpPr/>
          <p:nvPr/>
        </p:nvCxnSpPr>
        <p:spPr>
          <a:xfrm>
            <a:off x="1866400" y="1180800"/>
            <a:ext cx="552600" cy="0"/>
          </a:xfrm>
          <a:prstGeom prst="straightConnector1">
            <a:avLst/>
          </a:prstGeom>
          <a:noFill/>
          <a:ln w="19050" cap="flat" cmpd="sng">
            <a:solidFill>
              <a:schemeClr val="dk1"/>
            </a:solidFill>
            <a:prstDash val="solid"/>
            <a:round/>
            <a:headEnd type="none" w="med" len="med"/>
            <a:tailEnd type="stealth" w="med" len="med"/>
          </a:ln>
        </p:spPr>
      </p:cxnSp>
      <p:sp>
        <p:nvSpPr>
          <p:cNvPr id="835" name="Google Shape;835;p76"/>
          <p:cNvSpPr/>
          <p:nvPr/>
        </p:nvSpPr>
        <p:spPr>
          <a:xfrm>
            <a:off x="7985200" y="4242500"/>
            <a:ext cx="443700" cy="3660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accent4"/>
                </a:solidFill>
              </a:rPr>
              <a:t>(AI)</a:t>
            </a:r>
            <a:endParaRPr sz="1200" b="1">
              <a:solidFill>
                <a:schemeClr val="accent4"/>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Overview</a:t>
            </a:r>
            <a:endParaRPr dirty="0"/>
          </a:p>
        </p:txBody>
      </p:sp>
      <p:sp>
        <p:nvSpPr>
          <p:cNvPr id="4" name="Google Shape;821;p74">
            <a:extLst>
              <a:ext uri="{FF2B5EF4-FFF2-40B4-BE49-F238E27FC236}">
                <a16:creationId xmlns:a16="http://schemas.microsoft.com/office/drawing/2014/main" id="{19670182-EDF8-1573-7B0C-DD742C7BCA16}"/>
              </a:ext>
            </a:extLst>
          </p:cNvPr>
          <p:cNvSpPr txBox="1">
            <a:spLocks/>
          </p:cNvSpPr>
          <p:nvPr/>
        </p:nvSpPr>
        <p:spPr>
          <a:xfrm>
            <a:off x="969636" y="1376686"/>
            <a:ext cx="1446874" cy="54102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000" dirty="0"/>
              <a:t>Skills</a:t>
            </a:r>
          </a:p>
          <a:p>
            <a:pPr marL="123825" indent="0" algn="ctr">
              <a:buClr>
                <a:srgbClr val="3D4144"/>
              </a:buClr>
              <a:buSzPts val="1650"/>
              <a:buNone/>
            </a:pPr>
            <a:r>
              <a:rPr lang="en-US" sz="1000" dirty="0"/>
              <a:t>Example: HTML</a:t>
            </a:r>
          </a:p>
        </p:txBody>
      </p:sp>
      <p:sp>
        <p:nvSpPr>
          <p:cNvPr id="3" name="Rounded Rectangle 2"/>
          <p:cNvSpPr/>
          <p:nvPr/>
        </p:nvSpPr>
        <p:spPr>
          <a:xfrm>
            <a:off x="3703124" y="1185816"/>
            <a:ext cx="1753497" cy="95074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dk1"/>
                </a:solidFill>
                <a:latin typeface="Golos Text"/>
                <a:ea typeface="Golos Text"/>
                <a:cs typeface="Golos Text"/>
                <a:sym typeface="Golos Text"/>
              </a:rPr>
              <a:t>Word Embedding</a:t>
            </a:r>
          </a:p>
        </p:txBody>
      </p:sp>
      <mc:AlternateContent xmlns:mc="http://schemas.openxmlformats.org/markup-compatibility/2006" xmlns:a14="http://schemas.microsoft.com/office/drawing/2010/main">
        <mc:Choice Requires="a14">
          <p:sp>
            <p:nvSpPr>
              <p:cNvPr id="8" name="Google Shape;821;p74">
                <a:extLst>
                  <a:ext uri="{FF2B5EF4-FFF2-40B4-BE49-F238E27FC236}">
                    <a16:creationId xmlns:a16="http://schemas.microsoft.com/office/drawing/2014/main" id="{19670182-EDF8-1573-7B0C-DD742C7BCA16}"/>
                  </a:ext>
                </a:extLst>
              </p:cNvPr>
              <p:cNvSpPr txBox="1">
                <a:spLocks/>
              </p:cNvSpPr>
              <p:nvPr/>
            </p:nvSpPr>
            <p:spPr>
              <a:xfrm>
                <a:off x="6973083" y="1162238"/>
                <a:ext cx="1798055" cy="1010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r>
                        <a:rPr lang="en-US" sz="1100" b="0" i="1" smtClean="0">
                          <a:latin typeface="Cambria Math"/>
                        </a:rPr>
                        <m:t>𝑊𝑉</m:t>
                      </m:r>
                      <m:d>
                        <m:dPr>
                          <m:ctrlPr>
                            <a:rPr lang="en-US" sz="1100" b="0" i="1" smtClean="0">
                              <a:latin typeface="Cambria Math" panose="02040503050406030204" pitchFamily="18" charset="0"/>
                            </a:rPr>
                          </m:ctrlPr>
                        </m:dPr>
                        <m:e>
                          <m:r>
                            <a:rPr lang="en-US" sz="1100" b="0" i="1" smtClean="0">
                              <a:latin typeface="Cambria Math"/>
                            </a:rPr>
                            <m:t>𝐻𝑇𝑀𝐿</m:t>
                          </m:r>
                        </m:e>
                      </m:d>
                      <m:r>
                        <a:rPr lang="en-US" sz="1100" b="0" i="1" smtClean="0">
                          <a:latin typeface="Cambria Math"/>
                        </a:rPr>
                        <m:t>=</m:t>
                      </m:r>
                      <m:d>
                        <m:dPr>
                          <m:begChr m:val="["/>
                          <m:endChr m:val="]"/>
                          <m:ctrlPr>
                            <a:rPr lang="en-US" sz="1100" i="1" smtClean="0">
                              <a:latin typeface="Cambria Math" panose="02040503050406030204" pitchFamily="18" charset="0"/>
                            </a:rPr>
                          </m:ctrlPr>
                        </m:dPr>
                        <m:e>
                          <m:m>
                            <m:mPr>
                              <m:mcs>
                                <m:mc>
                                  <m:mcPr>
                                    <m:count m:val="1"/>
                                    <m:mcJc m:val="center"/>
                                  </m:mcPr>
                                </m:mc>
                              </m:mcs>
                              <m:ctrlPr>
                                <a:rPr lang="en-US" sz="1100" i="1" smtClean="0">
                                  <a:latin typeface="Cambria Math" panose="02040503050406030204" pitchFamily="18" charset="0"/>
                                </a:rPr>
                              </m:ctrlPr>
                            </m:mPr>
                            <m:mr>
                              <m:e>
                                <m:sSub>
                                  <m:sSubPr>
                                    <m:ctrlPr>
                                      <a:rPr lang="en-US" sz="1100" i="1" smtClean="0">
                                        <a:latin typeface="Cambria Math" panose="02040503050406030204" pitchFamily="18" charset="0"/>
                                      </a:rPr>
                                    </m:ctrlPr>
                                  </m:sSubPr>
                                  <m:e>
                                    <m:r>
                                      <a:rPr lang="en-US" sz="1100" b="0" i="1" smtClean="0">
                                        <a:latin typeface="Cambria Math"/>
                                      </a:rPr>
                                      <m:t>𝑥</m:t>
                                    </m:r>
                                  </m:e>
                                  <m:sub>
                                    <m:r>
                                      <a:rPr lang="en-US" sz="1100" b="0" i="1" smtClean="0">
                                        <a:latin typeface="Cambria Math"/>
                                      </a:rPr>
                                      <m:t>1</m:t>
                                    </m:r>
                                  </m:sub>
                                </m:sSub>
                              </m:e>
                            </m:mr>
                            <m:mr>
                              <m:e>
                                <m:m>
                                  <m:mPr>
                                    <m:mcs>
                                      <m:mc>
                                        <m:mcPr>
                                          <m:count m:val="1"/>
                                          <m:mcJc m:val="center"/>
                                        </m:mcPr>
                                      </m:mc>
                                    </m:mcs>
                                    <m:ctrlPr>
                                      <a:rPr lang="en-US" sz="1100" i="1" smtClean="0">
                                        <a:latin typeface="Cambria Math" panose="02040503050406030204" pitchFamily="18" charset="0"/>
                                      </a:rPr>
                                    </m:ctrlPr>
                                  </m:mPr>
                                  <m:mr>
                                    <m:e>
                                      <m:sSub>
                                        <m:sSubPr>
                                          <m:ctrlPr>
                                            <a:rPr lang="en-US" sz="1100" i="1">
                                              <a:latin typeface="Cambria Math" panose="02040503050406030204" pitchFamily="18" charset="0"/>
                                            </a:rPr>
                                          </m:ctrlPr>
                                        </m:sSubPr>
                                        <m:e>
                                          <m:r>
                                            <a:rPr lang="en-US" sz="1100" i="1">
                                              <a:latin typeface="Cambria Math"/>
                                            </a:rPr>
                                            <m:t>𝑥</m:t>
                                          </m:r>
                                        </m:e>
                                        <m:sub>
                                          <m:r>
                                            <a:rPr lang="en-US" sz="1100" b="0" i="1" smtClean="0">
                                              <a:latin typeface="Cambria Math"/>
                                            </a:rPr>
                                            <m:t>2</m:t>
                                          </m:r>
                                        </m:sub>
                                      </m:sSub>
                                    </m:e>
                                  </m:mr>
                                  <m:mr>
                                    <m:e>
                                      <m:m>
                                        <m:mPr>
                                          <m:mcs>
                                            <m:mc>
                                              <m:mcPr>
                                                <m:count m:val="1"/>
                                                <m:mcJc m:val="center"/>
                                              </m:mcPr>
                                            </m:mc>
                                          </m:mcs>
                                          <m:ctrlPr>
                                            <a:rPr lang="en-US" sz="1100" i="1" smtClean="0">
                                              <a:latin typeface="Cambria Math" panose="02040503050406030204" pitchFamily="18" charset="0"/>
                                            </a:rPr>
                                          </m:ctrlPr>
                                        </m:mPr>
                                        <m:mr>
                                          <m:e>
                                            <m:sSub>
                                              <m:sSubPr>
                                                <m:ctrlPr>
                                                  <a:rPr lang="en-US" sz="1100" i="1">
                                                    <a:latin typeface="Cambria Math" panose="02040503050406030204" pitchFamily="18" charset="0"/>
                                                  </a:rPr>
                                                </m:ctrlPr>
                                              </m:sSubPr>
                                              <m:e>
                                                <m:r>
                                                  <a:rPr lang="en-US" sz="1100" i="1">
                                                    <a:latin typeface="Cambria Math"/>
                                                  </a:rPr>
                                                  <m:t>𝑥</m:t>
                                                </m:r>
                                              </m:e>
                                              <m:sub>
                                                <m:r>
                                                  <a:rPr lang="en-US" sz="1100" b="0" i="1" smtClean="0">
                                                    <a:latin typeface="Cambria Math"/>
                                                  </a:rPr>
                                                  <m:t>3</m:t>
                                                </m:r>
                                              </m:sub>
                                            </m:sSub>
                                          </m:e>
                                        </m:mr>
                                        <m:mr>
                                          <m:e>
                                            <m:sSub>
                                              <m:sSubPr>
                                                <m:ctrlPr>
                                                  <a:rPr lang="en-US" sz="1100" i="1">
                                                    <a:latin typeface="Cambria Math" panose="02040503050406030204" pitchFamily="18" charset="0"/>
                                                  </a:rPr>
                                                </m:ctrlPr>
                                              </m:sSubPr>
                                              <m:e>
                                                <m:r>
                                                  <a:rPr lang="en-US" sz="1100" i="1">
                                                    <a:latin typeface="Cambria Math"/>
                                                  </a:rPr>
                                                  <m:t>𝑥</m:t>
                                                </m:r>
                                              </m:e>
                                              <m:sub>
                                                <m:r>
                                                  <a:rPr lang="en-US" sz="1100" b="0" i="1" smtClean="0">
                                                    <a:latin typeface="Cambria Math"/>
                                                  </a:rPr>
                                                  <m:t>4</m:t>
                                                </m:r>
                                              </m:sub>
                                            </m:sSub>
                                          </m:e>
                                        </m:mr>
                                        <m:mr>
                                          <m:e>
                                            <m:r>
                                              <a:rPr lang="en-US" sz="1100" b="0" i="1" smtClean="0">
                                                <a:latin typeface="Cambria Math"/>
                                              </a:rPr>
                                              <m:t>…</m:t>
                                            </m:r>
                                          </m:e>
                                        </m:mr>
                                      </m:m>
                                    </m:e>
                                  </m:mr>
                                  <m:mr>
                                    <m:e>
                                      <m:sSub>
                                        <m:sSubPr>
                                          <m:ctrlPr>
                                            <a:rPr lang="en-US" sz="1100" i="1">
                                              <a:latin typeface="Cambria Math" panose="02040503050406030204" pitchFamily="18" charset="0"/>
                                            </a:rPr>
                                          </m:ctrlPr>
                                        </m:sSubPr>
                                        <m:e>
                                          <m:r>
                                            <a:rPr lang="en-US" sz="1100" i="1">
                                              <a:latin typeface="Cambria Math"/>
                                            </a:rPr>
                                            <m:t>𝑥</m:t>
                                          </m:r>
                                        </m:e>
                                        <m:sub>
                                          <m:r>
                                            <a:rPr lang="en-US" sz="1100" b="0" i="1" smtClean="0">
                                              <a:latin typeface="Cambria Math"/>
                                            </a:rPr>
                                            <m:t>𝑛</m:t>
                                          </m:r>
                                          <m:r>
                                            <a:rPr lang="en-US" sz="1100" b="0" i="1" smtClean="0">
                                              <a:latin typeface="Cambria Math"/>
                                            </a:rPr>
                                            <m:t>−1</m:t>
                                          </m:r>
                                        </m:sub>
                                      </m:sSub>
                                    </m:e>
                                  </m:mr>
                                </m:m>
                              </m:e>
                            </m:mr>
                            <m:mr>
                              <m:e>
                                <m:sSub>
                                  <m:sSubPr>
                                    <m:ctrlPr>
                                      <a:rPr lang="en-US" sz="1100" i="1" smtClean="0">
                                        <a:latin typeface="Cambria Math" panose="02040503050406030204" pitchFamily="18" charset="0"/>
                                      </a:rPr>
                                    </m:ctrlPr>
                                  </m:sSubPr>
                                  <m:e>
                                    <m:r>
                                      <a:rPr lang="en-US" sz="1100" i="1">
                                        <a:latin typeface="Cambria Math"/>
                                      </a:rPr>
                                      <m:t>𝑥</m:t>
                                    </m:r>
                                  </m:e>
                                  <m:sub>
                                    <m:r>
                                      <a:rPr lang="en-US" sz="1100" b="0" i="1" smtClean="0">
                                        <a:latin typeface="Cambria Math"/>
                                      </a:rPr>
                                      <m:t>𝑛</m:t>
                                    </m:r>
                                  </m:sub>
                                </m:sSub>
                              </m:e>
                            </m:mr>
                          </m:m>
                        </m:e>
                      </m:d>
                    </m:oMath>
                  </m:oMathPara>
                </a14:m>
                <a:endParaRPr lang="en-US" sz="1100" dirty="0"/>
              </a:p>
            </p:txBody>
          </p:sp>
        </mc:Choice>
        <mc:Fallback xmlns="">
          <p:sp>
            <p:nvSpPr>
              <p:cNvPr id="8" name="Google Shape;821;p74">
                <a:extLst>
                  <a:ext uri="{FF2B5EF4-FFF2-40B4-BE49-F238E27FC236}">
                    <a16:creationId xmlns="" xmlns:a16="http://schemas.microsoft.com/office/drawing/2014/main" xmlns:a14="http://schemas.microsoft.com/office/drawing/2010/main" id="{19670182-EDF8-1573-7B0C-DD742C7BCA16}"/>
                  </a:ext>
                </a:extLst>
              </p:cNvPr>
              <p:cNvSpPr txBox="1">
                <a:spLocks noRot="1" noChangeAspect="1" noMove="1" noResize="1" noEditPoints="1" noAdjustHandles="1" noChangeArrowheads="1" noChangeShapeType="1" noTextEdit="1"/>
              </p:cNvSpPr>
              <p:nvPr/>
            </p:nvSpPr>
            <p:spPr>
              <a:xfrm>
                <a:off x="6973083" y="1162238"/>
                <a:ext cx="1798055" cy="1010845"/>
              </a:xfrm>
              <a:prstGeom prst="rect">
                <a:avLst/>
              </a:prstGeom>
              <a:blipFill rotWithShape="1">
                <a:blip r:embed="rId3"/>
                <a:stretch>
                  <a:fillRect b="-6061"/>
                </a:stretch>
              </a:blipFill>
              <a:ln>
                <a:noFill/>
              </a:ln>
            </p:spPr>
            <p:txBody>
              <a:bodyPr/>
              <a:lstStyle/>
              <a:p>
                <a:r>
                  <a:rPr lang="en-US">
                    <a:noFill/>
                  </a:rPr>
                  <a:t> </a:t>
                </a:r>
              </a:p>
            </p:txBody>
          </p:sp>
        </mc:Fallback>
      </mc:AlternateContent>
      <p:cxnSp>
        <p:nvCxnSpPr>
          <p:cNvPr id="9" name="Straight Arrow Connector 8"/>
          <p:cNvCxnSpPr>
            <a:stCxn id="4" idx="3"/>
            <a:endCxn id="3" idx="1"/>
          </p:cNvCxnSpPr>
          <p:nvPr/>
        </p:nvCxnSpPr>
        <p:spPr>
          <a:xfrm>
            <a:off x="2416510" y="1647199"/>
            <a:ext cx="1286614" cy="139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a:endCxn id="8" idx="1"/>
          </p:cNvCxnSpPr>
          <p:nvPr/>
        </p:nvCxnSpPr>
        <p:spPr>
          <a:xfrm>
            <a:off x="5456621" y="1661187"/>
            <a:ext cx="1516462" cy="64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5847257" y="3024406"/>
            <a:ext cx="2220670" cy="1142352"/>
            <a:chOff x="5019723" y="3364015"/>
            <a:chExt cx="2220670" cy="1142352"/>
          </a:xfrm>
        </p:grpSpPr>
        <p:grpSp>
          <p:nvGrpSpPr>
            <p:cNvPr id="24" name="Group 23"/>
            <p:cNvGrpSpPr/>
            <p:nvPr/>
          </p:nvGrpSpPr>
          <p:grpSpPr>
            <a:xfrm>
              <a:off x="6020749" y="3909109"/>
              <a:ext cx="735684" cy="274320"/>
              <a:chOff x="4105276" y="3613213"/>
              <a:chExt cx="825624" cy="364973"/>
            </a:xfrm>
          </p:grpSpPr>
          <p:sp>
            <p:nvSpPr>
              <p:cNvPr id="23" name="Oval 22"/>
              <p:cNvSpPr/>
              <p:nvPr/>
            </p:nvSpPr>
            <p:spPr>
              <a:xfrm>
                <a:off x="4406596" y="3613213"/>
                <a:ext cx="307857" cy="364973"/>
              </a:xfrm>
              <a:prstGeom prst="ellipse">
                <a:avLst/>
              </a:prstGeom>
              <a:solidFill>
                <a:schemeClr val="bg2">
                  <a:lumMod val="50000"/>
                  <a:alpha val="2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25" name="Google Shape;821;p74">
                <a:extLst>
                  <a:ext uri="{FF2B5EF4-FFF2-40B4-BE49-F238E27FC236}">
                    <a16:creationId xmlns:a16="http://schemas.microsoft.com/office/drawing/2014/main" id="{19670182-EDF8-1573-7B0C-DD742C7BCA16}"/>
                  </a:ext>
                </a:extLst>
              </p:cNvPr>
              <p:cNvSpPr txBox="1">
                <a:spLocks/>
              </p:cNvSpPr>
              <p:nvPr/>
            </p:nvSpPr>
            <p:spPr>
              <a:xfrm>
                <a:off x="4105276" y="3652411"/>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000" dirty="0"/>
                  <a:t>HTML</a:t>
                </a:r>
                <a:endParaRPr lang="en-US" dirty="0"/>
              </a:p>
            </p:txBody>
          </p:sp>
        </p:grpSp>
        <p:grpSp>
          <p:nvGrpSpPr>
            <p:cNvPr id="27" name="Group 26"/>
            <p:cNvGrpSpPr/>
            <p:nvPr/>
          </p:nvGrpSpPr>
          <p:grpSpPr>
            <a:xfrm>
              <a:off x="5581669" y="3649696"/>
              <a:ext cx="678802" cy="381236"/>
              <a:chOff x="3931424" y="3593868"/>
              <a:chExt cx="1532249" cy="476545"/>
            </a:xfrm>
          </p:grpSpPr>
          <p:sp>
            <p:nvSpPr>
              <p:cNvPr id="28" name="Oval 27"/>
              <p:cNvSpPr/>
              <p:nvPr/>
            </p:nvSpPr>
            <p:spPr>
              <a:xfrm>
                <a:off x="4406596" y="3613213"/>
                <a:ext cx="825624"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29" name="Google Shape;821;p74">
                <a:extLst>
                  <a:ext uri="{FF2B5EF4-FFF2-40B4-BE49-F238E27FC236}">
                    <a16:creationId xmlns:a16="http://schemas.microsoft.com/office/drawing/2014/main" id="{19670182-EDF8-1573-7B0C-DD742C7BCA16}"/>
                  </a:ext>
                </a:extLst>
              </p:cNvPr>
              <p:cNvSpPr txBox="1">
                <a:spLocks/>
              </p:cNvSpPr>
              <p:nvPr/>
            </p:nvSpPr>
            <p:spPr>
              <a:xfrm>
                <a:off x="3931424" y="3593868"/>
                <a:ext cx="1532249" cy="45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a:t>CSS</a:t>
                </a:r>
              </a:p>
            </p:txBody>
          </p:sp>
        </p:grpSp>
        <p:grpSp>
          <p:nvGrpSpPr>
            <p:cNvPr id="30" name="Group 29"/>
            <p:cNvGrpSpPr/>
            <p:nvPr/>
          </p:nvGrpSpPr>
          <p:grpSpPr>
            <a:xfrm>
              <a:off x="5450638" y="4140607"/>
              <a:ext cx="1266984" cy="365760"/>
              <a:chOff x="3926087" y="3613213"/>
              <a:chExt cx="1266984" cy="365760"/>
            </a:xfrm>
          </p:grpSpPr>
          <p:sp>
            <p:nvSpPr>
              <p:cNvPr id="31" name="Oval 30"/>
              <p:cNvSpPr/>
              <p:nvPr/>
            </p:nvSpPr>
            <p:spPr>
              <a:xfrm>
                <a:off x="4406596" y="3613213"/>
                <a:ext cx="365760" cy="36576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2" name="Google Shape;821;p74">
                <a:extLst>
                  <a:ext uri="{FF2B5EF4-FFF2-40B4-BE49-F238E27FC236}">
                    <a16:creationId xmlns:a16="http://schemas.microsoft.com/office/drawing/2014/main" id="{19670182-EDF8-1573-7B0C-DD742C7BCA16}"/>
                  </a:ext>
                </a:extLst>
              </p:cNvPr>
              <p:cNvSpPr txBox="1">
                <a:spLocks/>
              </p:cNvSpPr>
              <p:nvPr/>
            </p:nvSpPr>
            <p:spPr>
              <a:xfrm>
                <a:off x="3926087" y="3640734"/>
                <a:ext cx="126698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err="1"/>
                  <a:t>Javascript</a:t>
                </a:r>
                <a:endParaRPr lang="en-US" dirty="0"/>
              </a:p>
            </p:txBody>
          </p:sp>
        </p:grpSp>
        <p:grpSp>
          <p:nvGrpSpPr>
            <p:cNvPr id="33" name="Group 32"/>
            <p:cNvGrpSpPr/>
            <p:nvPr/>
          </p:nvGrpSpPr>
          <p:grpSpPr>
            <a:xfrm>
              <a:off x="5832975" y="3366348"/>
              <a:ext cx="854992" cy="380524"/>
              <a:chOff x="4073705" y="3613213"/>
              <a:chExt cx="1027273" cy="457200"/>
            </a:xfrm>
          </p:grpSpPr>
          <p:sp>
            <p:nvSpPr>
              <p:cNvPr id="34" name="Oval 33"/>
              <p:cNvSpPr/>
              <p:nvPr/>
            </p:nvSpPr>
            <p:spPr>
              <a:xfrm>
                <a:off x="4406596" y="3613213"/>
                <a:ext cx="457200"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5" name="Google Shape;821;p74">
                <a:extLst>
                  <a:ext uri="{FF2B5EF4-FFF2-40B4-BE49-F238E27FC236}">
                    <a16:creationId xmlns:a16="http://schemas.microsoft.com/office/drawing/2014/main" id="{19670182-EDF8-1573-7B0C-DD742C7BCA16}"/>
                  </a:ext>
                </a:extLst>
              </p:cNvPr>
              <p:cNvSpPr txBox="1">
                <a:spLocks/>
              </p:cNvSpPr>
              <p:nvPr/>
            </p:nvSpPr>
            <p:spPr>
              <a:xfrm>
                <a:off x="4073705" y="3695640"/>
                <a:ext cx="1027273"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err="1"/>
                  <a:t>JQuery</a:t>
                </a:r>
                <a:endParaRPr lang="en-US" sz="1100" dirty="0"/>
              </a:p>
            </p:txBody>
          </p:sp>
        </p:grpSp>
        <p:grpSp>
          <p:nvGrpSpPr>
            <p:cNvPr id="36" name="Group 35"/>
            <p:cNvGrpSpPr/>
            <p:nvPr/>
          </p:nvGrpSpPr>
          <p:grpSpPr>
            <a:xfrm>
              <a:off x="5019723" y="3364015"/>
              <a:ext cx="1055795" cy="584660"/>
              <a:chOff x="4172500" y="3613213"/>
              <a:chExt cx="825624" cy="457200"/>
            </a:xfrm>
          </p:grpSpPr>
          <p:sp>
            <p:nvSpPr>
              <p:cNvPr id="37" name="Oval 36"/>
              <p:cNvSpPr/>
              <p:nvPr/>
            </p:nvSpPr>
            <p:spPr>
              <a:xfrm>
                <a:off x="4406596" y="3613213"/>
                <a:ext cx="457200" cy="457200"/>
              </a:xfrm>
              <a:prstGeom prst="ellipse">
                <a:avLst/>
              </a:prstGeom>
              <a:solidFill>
                <a:srgbClr val="F1A713">
                  <a:alpha val="2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38" name="Google Shape;821;p74">
                <a:extLst>
                  <a:ext uri="{FF2B5EF4-FFF2-40B4-BE49-F238E27FC236}">
                    <a16:creationId xmlns:a16="http://schemas.microsoft.com/office/drawing/2014/main" id="{19670182-EDF8-1573-7B0C-DD742C7BCA16}"/>
                  </a:ext>
                </a:extLst>
              </p:cNvPr>
              <p:cNvSpPr txBox="1">
                <a:spLocks/>
              </p:cNvSpPr>
              <p:nvPr/>
            </p:nvSpPr>
            <p:spPr>
              <a:xfrm>
                <a:off x="4172500" y="3684141"/>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a:t>UX</a:t>
                </a:r>
              </a:p>
            </p:txBody>
          </p:sp>
        </p:grpSp>
        <p:grpSp>
          <p:nvGrpSpPr>
            <p:cNvPr id="39" name="Group 38"/>
            <p:cNvGrpSpPr/>
            <p:nvPr/>
          </p:nvGrpSpPr>
          <p:grpSpPr>
            <a:xfrm>
              <a:off x="6527624" y="4058948"/>
              <a:ext cx="686201" cy="379993"/>
              <a:chOff x="4177994" y="3613213"/>
              <a:chExt cx="825624" cy="457200"/>
            </a:xfrm>
          </p:grpSpPr>
          <p:sp>
            <p:nvSpPr>
              <p:cNvPr id="40" name="Oval 39"/>
              <p:cNvSpPr/>
              <p:nvPr/>
            </p:nvSpPr>
            <p:spPr>
              <a:xfrm>
                <a:off x="4406596" y="3613213"/>
                <a:ext cx="457200" cy="457200"/>
              </a:xfrm>
              <a:prstGeom prst="ellipse">
                <a:avLst/>
              </a:prstGeom>
              <a:solidFill>
                <a:srgbClr val="FF0000">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41" name="Google Shape;821;p74">
                <a:extLst>
                  <a:ext uri="{FF2B5EF4-FFF2-40B4-BE49-F238E27FC236}">
                    <a16:creationId xmlns:a16="http://schemas.microsoft.com/office/drawing/2014/main" id="{19670182-EDF8-1573-7B0C-DD742C7BCA16}"/>
                  </a:ext>
                </a:extLst>
              </p:cNvPr>
              <p:cNvSpPr txBox="1">
                <a:spLocks/>
              </p:cNvSpPr>
              <p:nvPr/>
            </p:nvSpPr>
            <p:spPr>
              <a:xfrm>
                <a:off x="4177994" y="3693104"/>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a:t>API</a:t>
                </a:r>
              </a:p>
            </p:txBody>
          </p:sp>
        </p:grpSp>
        <p:grpSp>
          <p:nvGrpSpPr>
            <p:cNvPr id="42" name="Group 41"/>
            <p:cNvGrpSpPr/>
            <p:nvPr/>
          </p:nvGrpSpPr>
          <p:grpSpPr>
            <a:xfrm>
              <a:off x="6414769" y="3649696"/>
              <a:ext cx="825624" cy="457200"/>
              <a:chOff x="4177994" y="3613213"/>
              <a:chExt cx="825624" cy="457200"/>
            </a:xfrm>
          </p:grpSpPr>
          <p:sp>
            <p:nvSpPr>
              <p:cNvPr id="43" name="Oval 42"/>
              <p:cNvSpPr/>
              <p:nvPr/>
            </p:nvSpPr>
            <p:spPr>
              <a:xfrm>
                <a:off x="4406596" y="3613213"/>
                <a:ext cx="457200" cy="457200"/>
              </a:xfrm>
              <a:prstGeom prst="ellipse">
                <a:avLst/>
              </a:prstGeom>
              <a:solidFill>
                <a:srgbClr val="E88338">
                  <a:alpha val="3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b="1" dirty="0">
                  <a:latin typeface="Golos Text Medium" charset="0"/>
                  <a:cs typeface="Golos Text Medium" charset="0"/>
                </a:endParaRPr>
              </a:p>
            </p:txBody>
          </p:sp>
          <p:sp>
            <p:nvSpPr>
              <p:cNvPr id="44" name="Google Shape;821;p74">
                <a:extLst>
                  <a:ext uri="{FF2B5EF4-FFF2-40B4-BE49-F238E27FC236}">
                    <a16:creationId xmlns:a16="http://schemas.microsoft.com/office/drawing/2014/main" id="{19670182-EDF8-1573-7B0C-DD742C7BCA16}"/>
                  </a:ext>
                </a:extLst>
              </p:cNvPr>
              <p:cNvSpPr txBox="1">
                <a:spLocks/>
              </p:cNvSpPr>
              <p:nvPr/>
            </p:nvSpPr>
            <p:spPr>
              <a:xfrm>
                <a:off x="4177994" y="3693104"/>
                <a:ext cx="825624" cy="3107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lgn="ctr">
                  <a:buClr>
                    <a:srgbClr val="3D4144"/>
                  </a:buClr>
                  <a:buSzPts val="1650"/>
                  <a:buNone/>
                </a:pPr>
                <a:r>
                  <a:rPr lang="en-US" sz="1100" dirty="0"/>
                  <a:t>MVC</a:t>
                </a:r>
              </a:p>
            </p:txBody>
          </p:sp>
        </p:grpSp>
      </p:grpSp>
      <mc:AlternateContent xmlns:mc="http://schemas.openxmlformats.org/markup-compatibility/2006" xmlns:a14="http://schemas.microsoft.com/office/drawing/2010/main">
        <mc:Choice Requires="a14">
          <p:sp>
            <p:nvSpPr>
              <p:cNvPr id="71" name="Google Shape;821;p74">
                <a:extLst>
                  <a:ext uri="{FF2B5EF4-FFF2-40B4-BE49-F238E27FC236}">
                    <a16:creationId xmlns:a16="http://schemas.microsoft.com/office/drawing/2014/main" id="{19670182-EDF8-1573-7B0C-DD742C7BCA16}"/>
                  </a:ext>
                </a:extLst>
              </p:cNvPr>
              <p:cNvSpPr txBox="1">
                <a:spLocks/>
              </p:cNvSpPr>
              <p:nvPr/>
            </p:nvSpPr>
            <p:spPr>
              <a:xfrm>
                <a:off x="880859" y="3090159"/>
                <a:ext cx="1851586" cy="10108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14:m>
                  <m:oMathPara xmlns:m="http://schemas.openxmlformats.org/officeDocument/2006/math">
                    <m:oMathParaPr>
                      <m:jc m:val="center"/>
                    </m:oMathParaPr>
                    <m:oMath xmlns:m="http://schemas.openxmlformats.org/officeDocument/2006/math">
                      <m:r>
                        <m:rPr>
                          <m:nor/>
                        </m:rPr>
                        <a:rPr lang="en-US" sz="1100" dirty="0" smtClean="0">
                          <a:latin typeface="Cambria Math"/>
                        </a:rPr>
                        <m:t>W</m:t>
                      </m:r>
                      <m:r>
                        <m:rPr>
                          <m:nor/>
                        </m:rPr>
                        <a:rPr lang="en-US" sz="1100" b="0" i="0" dirty="0" smtClean="0">
                          <a:latin typeface="Cambria Math"/>
                        </a:rPr>
                        <m:t>V</m:t>
                      </m:r>
                      <m:r>
                        <m:rPr>
                          <m:nor/>
                        </m:rPr>
                        <a:rPr lang="en-US" sz="1100" b="0" i="0" dirty="0" smtClean="0">
                          <a:latin typeface="Cambria Math"/>
                        </a:rPr>
                        <m:t>(</m:t>
                      </m:r>
                      <m:r>
                        <m:rPr>
                          <m:nor/>
                        </m:rPr>
                        <a:rPr lang="en-US" sz="1100" b="0" i="0" dirty="0" smtClean="0">
                          <a:latin typeface="Cambria Math"/>
                        </a:rPr>
                        <m:t>HTML</m:t>
                      </m:r>
                      <m:r>
                        <m:rPr>
                          <m:nor/>
                        </m:rPr>
                        <a:rPr lang="en-US" sz="1100" b="0" i="0" dirty="0" smtClean="0">
                          <a:latin typeface="Cambria Math"/>
                        </a:rPr>
                        <m:t>),</m:t>
                      </m:r>
                      <m:r>
                        <a:rPr lang="en-US" sz="1100" b="0" i="0" smtClean="0">
                          <a:latin typeface="Cambria Math"/>
                        </a:rPr>
                        <m:t>  </m:t>
                      </m:r>
                      <m:r>
                        <m:rPr>
                          <m:sty m:val="p"/>
                        </m:rPr>
                        <a:rPr lang="en-US" sz="1100" b="0" i="0" smtClean="0">
                          <a:latin typeface="Cambria Math"/>
                        </a:rPr>
                        <m:t>WV</m:t>
                      </m:r>
                      <m:d>
                        <m:dPr>
                          <m:ctrlPr>
                            <a:rPr lang="en-US" sz="1100" b="0" i="1" smtClean="0">
                              <a:latin typeface="Cambria Math" panose="02040503050406030204" pitchFamily="18" charset="0"/>
                            </a:rPr>
                          </m:ctrlPr>
                        </m:dPr>
                        <m:e>
                          <m:r>
                            <m:rPr>
                              <m:sty m:val="p"/>
                            </m:rPr>
                            <a:rPr lang="en-US" sz="1100" b="0" i="0" smtClean="0">
                              <a:latin typeface="Cambria Math"/>
                            </a:rPr>
                            <m:t>CSS</m:t>
                          </m:r>
                        </m:e>
                      </m:d>
                      <m:r>
                        <a:rPr lang="en-US" sz="1100" b="0" i="0" smtClean="0">
                          <a:latin typeface="Cambria Math"/>
                        </a:rPr>
                        <m:t>,…</m:t>
                      </m:r>
                    </m:oMath>
                  </m:oMathPara>
                </a14:m>
                <a:endParaRPr lang="en-US" sz="1100" b="0" dirty="0"/>
              </a:p>
            </p:txBody>
          </p:sp>
        </mc:Choice>
        <mc:Fallback xmlns="">
          <p:sp>
            <p:nvSpPr>
              <p:cNvPr id="71" name="Google Shape;821;p74">
                <a:extLst>
                  <a:ext uri="{FF2B5EF4-FFF2-40B4-BE49-F238E27FC236}">
                    <a16:creationId xmlns="" xmlns:a16="http://schemas.microsoft.com/office/drawing/2014/main" xmlns:a14="http://schemas.microsoft.com/office/drawing/2010/main" id="{19670182-EDF8-1573-7B0C-DD742C7BCA16}"/>
                  </a:ext>
                </a:extLst>
              </p:cNvPr>
              <p:cNvSpPr txBox="1">
                <a:spLocks noRot="1" noChangeAspect="1" noMove="1" noResize="1" noEditPoints="1" noAdjustHandles="1" noChangeArrowheads="1" noChangeShapeType="1" noTextEdit="1"/>
              </p:cNvSpPr>
              <p:nvPr/>
            </p:nvSpPr>
            <p:spPr>
              <a:xfrm>
                <a:off x="880859" y="3090159"/>
                <a:ext cx="1851586" cy="1010845"/>
              </a:xfrm>
              <a:prstGeom prst="rect">
                <a:avLst/>
              </a:prstGeom>
              <a:blipFill rotWithShape="1">
                <a:blip r:embed="rId4"/>
                <a:stretch>
                  <a:fillRect/>
                </a:stretch>
              </a:blipFill>
              <a:ln>
                <a:noFill/>
              </a:ln>
            </p:spPr>
            <p:txBody>
              <a:bodyPr/>
              <a:lstStyle/>
              <a:p>
                <a:r>
                  <a:rPr lang="en-US">
                    <a:noFill/>
                  </a:rPr>
                  <a:t> </a:t>
                </a:r>
              </a:p>
            </p:txBody>
          </p:sp>
        </mc:Fallback>
      </mc:AlternateContent>
      <p:sp>
        <p:nvSpPr>
          <p:cNvPr id="72" name="Rounded Rectangle 71"/>
          <p:cNvSpPr/>
          <p:nvPr/>
        </p:nvSpPr>
        <p:spPr>
          <a:xfrm>
            <a:off x="3361006" y="3123629"/>
            <a:ext cx="1753497" cy="950741"/>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dk1"/>
                </a:solidFill>
                <a:latin typeface="Golos Text"/>
                <a:ea typeface="Golos Text"/>
                <a:cs typeface="Golos Text"/>
                <a:sym typeface="Golos Text"/>
              </a:rPr>
              <a:t>Cosine Similarity</a:t>
            </a:r>
          </a:p>
        </p:txBody>
      </p:sp>
      <p:cxnSp>
        <p:nvCxnSpPr>
          <p:cNvPr id="73" name="Straight Arrow Connector 72"/>
          <p:cNvCxnSpPr>
            <a:stCxn id="71" idx="3"/>
            <a:endCxn id="72" idx="1"/>
          </p:cNvCxnSpPr>
          <p:nvPr/>
        </p:nvCxnSpPr>
        <p:spPr>
          <a:xfrm>
            <a:off x="2732445" y="3595582"/>
            <a:ext cx="628561" cy="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2" idx="3"/>
          </p:cNvCxnSpPr>
          <p:nvPr/>
        </p:nvCxnSpPr>
        <p:spPr>
          <a:xfrm>
            <a:off x="5114503" y="3599000"/>
            <a:ext cx="797453" cy="68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9491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15050" y="1042987"/>
            <a:ext cx="7915241" cy="1087654"/>
          </a:xfrm>
          <a:prstGeom prst="rect">
            <a:avLst/>
          </a:prstGeom>
        </p:spPr>
        <p:txBody>
          <a:bodyPr spcFirstLastPara="1" wrap="square" lIns="91425" tIns="91425" rIns="91425" bIns="91425" anchor="t" anchorCtr="0">
            <a:normAutofit fontScale="92500" lnSpcReduction="10000"/>
          </a:bodyPr>
          <a:lstStyle/>
          <a:p>
            <a:pPr lvl="0" indent="-333375">
              <a:buClr>
                <a:srgbClr val="3D4144"/>
              </a:buClr>
              <a:buSzPts val="1650"/>
              <a:buFont typeface="Roboto"/>
              <a:buChar char="-"/>
            </a:pPr>
            <a:r>
              <a:rPr lang="en-US" dirty="0"/>
              <a:t>Data is list of JDs.</a:t>
            </a:r>
          </a:p>
          <a:p>
            <a:pPr lvl="0" indent="-333375">
              <a:buClr>
                <a:srgbClr val="3D4144"/>
              </a:buClr>
              <a:buSzPts val="1650"/>
              <a:buFont typeface="Roboto"/>
              <a:buChar char="-"/>
            </a:pPr>
            <a:r>
              <a:rPr lang="en-US" dirty="0"/>
              <a:t>Define: token skill is one word, JD is sentences</a:t>
            </a:r>
          </a:p>
          <a:p>
            <a:pPr lvl="0" indent="-333375">
              <a:buClr>
                <a:srgbClr val="3D4144"/>
              </a:buClr>
              <a:buSzPts val="1650"/>
              <a:buFont typeface="Roboto"/>
              <a:buChar char="-"/>
            </a:pPr>
            <a:r>
              <a:rPr lang="en-US" dirty="0"/>
              <a:t>Our data is list of JDs.</a:t>
            </a:r>
          </a:p>
          <a:p>
            <a:pPr indent="-333375">
              <a:buClr>
                <a:srgbClr val="3D4144"/>
              </a:buClr>
              <a:buSzPts val="1650"/>
              <a:buFont typeface="Roboto"/>
              <a:buChar char="-"/>
            </a:pPr>
            <a:r>
              <a:rPr lang="en-US" dirty="0"/>
              <a:t>Number of JDs: 26681</a:t>
            </a:r>
          </a:p>
          <a:p>
            <a:pPr lvl="0" indent="-333375">
              <a:buClr>
                <a:srgbClr val="3D4144"/>
              </a:buClr>
              <a:buSzPts val="1650"/>
              <a:buFont typeface="Roboto"/>
              <a:buChar char="-"/>
            </a:pPr>
            <a:endParaRPr lang="en-US" dirty="0"/>
          </a:p>
        </p:txBody>
      </p:sp>
      <p:sp>
        <p:nvSpPr>
          <p:cNvPr id="7" name="Google Shape;821;p74">
            <a:extLst>
              <a:ext uri="{FF2B5EF4-FFF2-40B4-BE49-F238E27FC236}">
                <a16:creationId xmlns:a16="http://schemas.microsoft.com/office/drawing/2014/main" id="{338464AD-87A9-BACE-DCA7-ADA651A029D7}"/>
              </a:ext>
            </a:extLst>
          </p:cNvPr>
          <p:cNvSpPr txBox="1">
            <a:spLocks/>
          </p:cNvSpPr>
          <p:nvPr/>
        </p:nvSpPr>
        <p:spPr>
          <a:xfrm>
            <a:off x="1495887"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Sample one JD:</a:t>
            </a:r>
          </a:p>
          <a:p>
            <a:pPr marL="123825" indent="0">
              <a:buClr>
                <a:srgbClr val="3D4144"/>
              </a:buClr>
              <a:buSzPts val="1650"/>
              <a:buNone/>
            </a:pPr>
            <a:r>
              <a:rPr lang="en-US" dirty="0"/>
              <a:t>[</a:t>
            </a:r>
          </a:p>
          <a:p>
            <a:pPr marL="581025" lvl="1" indent="0">
              <a:buClr>
                <a:srgbClr val="3D4144"/>
              </a:buClr>
              <a:buSzPts val="1650"/>
              <a:buNone/>
            </a:pPr>
            <a:r>
              <a:rPr lang="en-US" dirty="0"/>
              <a:t>“Cloud”,</a:t>
            </a:r>
          </a:p>
          <a:p>
            <a:pPr marL="581025" lvl="1" indent="0">
              <a:buClr>
                <a:srgbClr val="3D4144"/>
              </a:buClr>
              <a:buSzPts val="1650"/>
              <a:buNone/>
            </a:pPr>
            <a:r>
              <a:rPr lang="en-US" dirty="0"/>
              <a:t>“Code Reviews”</a:t>
            </a:r>
          </a:p>
          <a:p>
            <a:pPr marL="581025" lvl="1" indent="0">
              <a:buClr>
                <a:srgbClr val="3D4144"/>
              </a:buClr>
              <a:buSzPts val="1650"/>
              <a:buNone/>
            </a:pPr>
            <a:r>
              <a:rPr lang="en-US" dirty="0"/>
              <a:t>“Debian”</a:t>
            </a:r>
          </a:p>
          <a:p>
            <a:pPr marL="581025" lvl="1" indent="0">
              <a:buClr>
                <a:srgbClr val="3D4144"/>
              </a:buClr>
              <a:buSzPts val="1650"/>
              <a:buNone/>
            </a:pPr>
            <a:r>
              <a:rPr lang="en-US" dirty="0"/>
              <a:t>…</a:t>
            </a:r>
          </a:p>
          <a:p>
            <a:pPr marL="123825" indent="0">
              <a:buClr>
                <a:srgbClr val="3D4144"/>
              </a:buClr>
              <a:buSzPts val="1650"/>
              <a:buNone/>
            </a:pPr>
            <a:r>
              <a:rPr lang="en-US" dirty="0"/>
              <a:t>]</a:t>
            </a:r>
          </a:p>
        </p:txBody>
      </p:sp>
      <p:sp>
        <p:nvSpPr>
          <p:cNvPr id="8" name="Google Shape;821;p74">
            <a:extLst>
              <a:ext uri="{FF2B5EF4-FFF2-40B4-BE49-F238E27FC236}">
                <a16:creationId xmlns:a16="http://schemas.microsoft.com/office/drawing/2014/main" id="{52343D09-422B-13B0-3762-4CC6C4FC659C}"/>
              </a:ext>
            </a:extLst>
          </p:cNvPr>
          <p:cNvSpPr txBox="1">
            <a:spLocks/>
          </p:cNvSpPr>
          <p:nvPr/>
        </p:nvSpPr>
        <p:spPr>
          <a:xfrm>
            <a:off x="4802454" y="2040903"/>
            <a:ext cx="2449390" cy="2588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Data format:</a:t>
            </a:r>
          </a:p>
          <a:p>
            <a:pPr marL="123825" indent="0">
              <a:buClr>
                <a:srgbClr val="3D4144"/>
              </a:buClr>
              <a:buSzPts val="1650"/>
              <a:buNone/>
            </a:pPr>
            <a:r>
              <a:rPr lang="en-US" dirty="0"/>
              <a:t>{</a:t>
            </a:r>
          </a:p>
          <a:p>
            <a:pPr marL="581025" lvl="1" indent="0">
              <a:buClr>
                <a:srgbClr val="3D4144"/>
              </a:buClr>
              <a:buSzPts val="1650"/>
              <a:buNone/>
            </a:pPr>
            <a:r>
              <a:rPr lang="en-US" dirty="0"/>
              <a:t>JD1,</a:t>
            </a:r>
          </a:p>
          <a:p>
            <a:pPr marL="581025" lvl="1" indent="0">
              <a:buClr>
                <a:srgbClr val="3D4144"/>
              </a:buClr>
              <a:buSzPts val="1650"/>
              <a:buNone/>
            </a:pPr>
            <a:r>
              <a:rPr lang="en-US" dirty="0"/>
              <a:t>JD2,</a:t>
            </a:r>
          </a:p>
          <a:p>
            <a:pPr marL="581025" lvl="1" indent="0">
              <a:buClr>
                <a:srgbClr val="3D4144"/>
              </a:buClr>
              <a:buSzPts val="1650"/>
              <a:buNone/>
            </a:pPr>
            <a:r>
              <a:rPr lang="en-US" dirty="0"/>
              <a:t>JD3,</a:t>
            </a:r>
          </a:p>
          <a:p>
            <a:pPr marL="581025" lvl="1" indent="0">
              <a:buClr>
                <a:srgbClr val="3D4144"/>
              </a:buClr>
              <a:buSzPts val="1650"/>
              <a:buNone/>
            </a:pPr>
            <a:r>
              <a:rPr lang="en-US" dirty="0"/>
              <a:t>…</a:t>
            </a:r>
          </a:p>
          <a:p>
            <a:pPr marL="123825" indent="0">
              <a:buClr>
                <a:srgbClr val="3D4144"/>
              </a:buClr>
              <a:buSzPts val="1650"/>
              <a:buNone/>
            </a:pPr>
            <a:r>
              <a:rPr lang="en-US" dirty="0"/>
              <a:t>}</a:t>
            </a:r>
          </a:p>
        </p:txBody>
      </p:sp>
    </p:spTree>
    <p:extLst>
      <p:ext uri="{BB962C8B-B14F-4D97-AF65-F5344CB8AC3E}">
        <p14:creationId xmlns:p14="http://schemas.microsoft.com/office/powerpoint/2010/main" val="347808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5"/>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Word-based</a:t>
            </a:r>
            <a:endParaRPr sz="3000"/>
          </a:p>
        </p:txBody>
      </p:sp>
      <p:sp>
        <p:nvSpPr>
          <p:cNvPr id="243" name="Google Shape;243;p25"/>
          <p:cNvSpPr txBox="1">
            <a:spLocks noGrp="1"/>
          </p:cNvSpPr>
          <p:nvPr>
            <p:ph type="body" idx="4294967295"/>
          </p:nvPr>
        </p:nvSpPr>
        <p:spPr>
          <a:xfrm>
            <a:off x="603275" y="1079025"/>
            <a:ext cx="1320000" cy="386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the:1</a:t>
            </a:r>
            <a:endParaRPr/>
          </a:p>
          <a:p>
            <a:pPr marL="0" lvl="0" indent="0" algn="l" rtl="0">
              <a:spcBef>
                <a:spcPts val="0"/>
              </a:spcBef>
              <a:spcAft>
                <a:spcPts val="0"/>
              </a:spcAft>
              <a:buNone/>
            </a:pPr>
            <a:r>
              <a:rPr lang="en"/>
              <a:t>of : 2</a:t>
            </a:r>
            <a:endParaRPr/>
          </a:p>
          <a:p>
            <a:pPr marL="0" lvl="0" indent="0" algn="l" rtl="0">
              <a:spcBef>
                <a:spcPts val="0"/>
              </a:spcBef>
              <a:spcAft>
                <a:spcPts val="0"/>
              </a:spcAft>
              <a:buNone/>
            </a:pPr>
            <a:r>
              <a:rPr lang="en"/>
              <a:t>and: 3</a:t>
            </a:r>
            <a:endParaRPr/>
          </a:p>
          <a:p>
            <a:pPr marL="0" lvl="0" indent="0" algn="l" rtl="0">
              <a:spcBef>
                <a:spcPts val="0"/>
              </a:spcBef>
              <a:spcAft>
                <a:spcPts val="0"/>
              </a:spcAft>
              <a:buNone/>
            </a:pPr>
            <a:r>
              <a:rPr lang="en"/>
              <a:t>to: 4</a:t>
            </a:r>
            <a:endParaRPr/>
          </a:p>
          <a:p>
            <a:pPr marL="0" lvl="0" indent="0" algn="l" rtl="0">
              <a:spcBef>
                <a:spcPts val="0"/>
              </a:spcBef>
              <a:spcAft>
                <a:spcPts val="0"/>
              </a:spcAft>
              <a:buNone/>
            </a:pPr>
            <a:r>
              <a:rPr lang="en"/>
              <a:t>in: 5</a:t>
            </a:r>
            <a:endParaRPr/>
          </a:p>
          <a:p>
            <a:pPr marL="0" lvl="0" indent="0" algn="l" rtl="0">
              <a:spcBef>
                <a:spcPts val="0"/>
              </a:spcBef>
              <a:spcAft>
                <a:spcPts val="0"/>
              </a:spcAft>
              <a:buNone/>
            </a:pPr>
            <a:r>
              <a:rPr lang="en"/>
              <a:t>was: 6</a:t>
            </a:r>
            <a:endParaRPr/>
          </a:p>
          <a:p>
            <a:pPr marL="0" lvl="0" indent="0" algn="l" rtl="0">
              <a:spcBef>
                <a:spcPts val="0"/>
              </a:spcBef>
              <a:spcAft>
                <a:spcPts val="0"/>
              </a:spcAft>
              <a:buNone/>
            </a:pPr>
            <a:r>
              <a:rPr lang="en"/>
              <a:t>the: 7</a:t>
            </a:r>
            <a:endParaRPr/>
          </a:p>
          <a:p>
            <a:pPr marL="0" lvl="0" indent="0" algn="l" rtl="0">
              <a:spcBef>
                <a:spcPts val="0"/>
              </a:spcBef>
              <a:spcAft>
                <a:spcPts val="0"/>
              </a:spcAft>
              <a:buNone/>
            </a:pPr>
            <a:r>
              <a:rPr lang="en"/>
              <a:t>is: 8</a:t>
            </a:r>
            <a:endParaRPr/>
          </a:p>
          <a:p>
            <a:pPr marL="0" lvl="0" indent="0" algn="l" rtl="0">
              <a:spcBef>
                <a:spcPts val="0"/>
              </a:spcBef>
              <a:spcAft>
                <a:spcPts val="0"/>
              </a:spcAft>
              <a:buNone/>
            </a:pPr>
            <a:r>
              <a:rPr lang="en"/>
              <a:t>for: 9</a:t>
            </a:r>
            <a:endParaRPr/>
          </a:p>
          <a:p>
            <a:pPr marL="0" lvl="0" indent="0" algn="l" rtl="0">
              <a:spcBef>
                <a:spcPts val="0"/>
              </a:spcBef>
              <a:spcAft>
                <a:spcPts val="0"/>
              </a:spcAft>
              <a:buNone/>
            </a:pPr>
            <a:r>
              <a:rPr lang="en"/>
              <a:t>as : 10</a:t>
            </a:r>
            <a:endParaRPr/>
          </a:p>
          <a:p>
            <a:pPr marL="0" lvl="0" indent="0" algn="l" rtl="0">
              <a:spcBef>
                <a:spcPts val="0"/>
              </a:spcBef>
              <a:spcAft>
                <a:spcPts val="0"/>
              </a:spcAft>
              <a:buNone/>
            </a:pPr>
            <a:r>
              <a:rPr lang="en"/>
              <a:t>on: 11</a:t>
            </a:r>
            <a:endParaRPr/>
          </a:p>
          <a:p>
            <a:pPr marL="0" lvl="0" indent="0" algn="l" rtl="0">
              <a:spcBef>
                <a:spcPts val="0"/>
              </a:spcBef>
              <a:spcAft>
                <a:spcPts val="0"/>
              </a:spcAft>
              <a:buNone/>
            </a:pPr>
            <a:r>
              <a:rPr lang="en"/>
              <a:t>with: 12</a:t>
            </a:r>
            <a:endParaRPr/>
          </a:p>
          <a:p>
            <a:pPr marL="0" lvl="0" indent="0" algn="l" rtl="0">
              <a:spcBef>
                <a:spcPts val="0"/>
              </a:spcBef>
              <a:spcAft>
                <a:spcPts val="0"/>
              </a:spcAft>
              <a:buNone/>
            </a:pPr>
            <a:r>
              <a:rPr lang="en"/>
              <a:t>that: 13</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hug: 10.0000</a:t>
            </a:r>
            <a:endParaRPr/>
          </a:p>
        </p:txBody>
      </p:sp>
      <p:graphicFrame>
        <p:nvGraphicFramePr>
          <p:cNvPr id="244" name="Google Shape;244;p25"/>
          <p:cNvGraphicFramePr/>
          <p:nvPr/>
        </p:nvGraphicFramePr>
        <p:xfrm>
          <a:off x="2088200" y="1631863"/>
          <a:ext cx="6469750" cy="396210"/>
        </p:xfrm>
        <a:graphic>
          <a:graphicData uri="http://schemas.openxmlformats.org/drawingml/2006/table">
            <a:tbl>
              <a:tblPr>
                <a:noFill/>
                <a:tableStyleId>{7D9A748A-5EDF-47A2-A65E-5F4390420DF3}</a:tableStyleId>
              </a:tblPr>
              <a:tblGrid>
                <a:gridCol w="1293950">
                  <a:extLst>
                    <a:ext uri="{9D8B030D-6E8A-4147-A177-3AD203B41FA5}">
                      <a16:colId xmlns:a16="http://schemas.microsoft.com/office/drawing/2014/main" val="20000"/>
                    </a:ext>
                  </a:extLst>
                </a:gridCol>
                <a:gridCol w="1293950">
                  <a:extLst>
                    <a:ext uri="{9D8B030D-6E8A-4147-A177-3AD203B41FA5}">
                      <a16:colId xmlns:a16="http://schemas.microsoft.com/office/drawing/2014/main" val="20001"/>
                    </a:ext>
                  </a:extLst>
                </a:gridCol>
                <a:gridCol w="1293950">
                  <a:extLst>
                    <a:ext uri="{9D8B030D-6E8A-4147-A177-3AD203B41FA5}">
                      <a16:colId xmlns:a16="http://schemas.microsoft.com/office/drawing/2014/main" val="20002"/>
                    </a:ext>
                  </a:extLst>
                </a:gridCol>
                <a:gridCol w="1293950">
                  <a:extLst>
                    <a:ext uri="{9D8B030D-6E8A-4147-A177-3AD203B41FA5}">
                      <a16:colId xmlns:a16="http://schemas.microsoft.com/office/drawing/2014/main" val="20003"/>
                    </a:ext>
                  </a:extLst>
                </a:gridCol>
                <a:gridCol w="1293950">
                  <a:extLst>
                    <a:ext uri="{9D8B030D-6E8A-4147-A177-3AD203B41FA5}">
                      <a16:colId xmlns:a16="http://schemas.microsoft.com/office/drawing/2014/main" val="20004"/>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gonna</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play</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game</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FPS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45" name="Google Shape;245;p25"/>
          <p:cNvSpPr/>
          <p:nvPr/>
        </p:nvSpPr>
        <p:spPr>
          <a:xfrm>
            <a:off x="2256800"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250</a:t>
            </a:r>
            <a:endParaRPr>
              <a:latin typeface="Golos Text"/>
              <a:ea typeface="Golos Text"/>
              <a:cs typeface="Golos Text"/>
              <a:sym typeface="Golos Text"/>
            </a:endParaRPr>
          </a:p>
        </p:txBody>
      </p:sp>
      <p:sp>
        <p:nvSpPr>
          <p:cNvPr id="246" name="Google Shape;246;p25"/>
          <p:cNvSpPr/>
          <p:nvPr/>
        </p:nvSpPr>
        <p:spPr>
          <a:xfrm>
            <a:off x="4843225" y="2625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731</a:t>
            </a:r>
            <a:endParaRPr>
              <a:latin typeface="Golos Text"/>
              <a:ea typeface="Golos Text"/>
              <a:cs typeface="Golos Text"/>
              <a:sym typeface="Golos Text"/>
            </a:endParaRPr>
          </a:p>
        </p:txBody>
      </p:sp>
      <p:sp>
        <p:nvSpPr>
          <p:cNvPr id="247" name="Google Shape;247;p25"/>
          <p:cNvSpPr/>
          <p:nvPr/>
        </p:nvSpPr>
        <p:spPr>
          <a:xfrm>
            <a:off x="6205725" y="262951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1024</a:t>
            </a:r>
            <a:endParaRPr>
              <a:latin typeface="Golos Text"/>
              <a:ea typeface="Golos Text"/>
              <a:cs typeface="Golos Text"/>
              <a:sym typeface="Golos Text"/>
            </a:endParaRPr>
          </a:p>
        </p:txBody>
      </p:sp>
      <p:cxnSp>
        <p:nvCxnSpPr>
          <p:cNvPr id="248" name="Google Shape;248;p25"/>
          <p:cNvCxnSpPr>
            <a:endCxn id="245" idx="0"/>
          </p:cNvCxnSpPr>
          <p:nvPr/>
        </p:nvCxnSpPr>
        <p:spPr>
          <a:xfrm>
            <a:off x="2736650"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25"/>
          <p:cNvCxnSpPr>
            <a:endCxn id="246" idx="0"/>
          </p:cNvCxnSpPr>
          <p:nvPr/>
        </p:nvCxnSpPr>
        <p:spPr>
          <a:xfrm>
            <a:off x="5320075" y="2028063"/>
            <a:ext cx="3000" cy="5976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25"/>
          <p:cNvCxnSpPr>
            <a:endCxn id="247" idx="0"/>
          </p:cNvCxnSpPr>
          <p:nvPr/>
        </p:nvCxnSpPr>
        <p:spPr>
          <a:xfrm>
            <a:off x="6678075" y="2028013"/>
            <a:ext cx="7500" cy="601500"/>
          </a:xfrm>
          <a:prstGeom prst="straightConnector1">
            <a:avLst/>
          </a:prstGeom>
          <a:noFill/>
          <a:ln w="9525" cap="flat" cmpd="sng">
            <a:solidFill>
              <a:schemeClr val="dk2"/>
            </a:solidFill>
            <a:prstDash val="solid"/>
            <a:round/>
            <a:headEnd type="none" w="med" len="med"/>
            <a:tailEnd type="triangle" w="med" len="med"/>
          </a:ln>
        </p:spPr>
      </p:cxnSp>
      <p:sp>
        <p:nvSpPr>
          <p:cNvPr id="251" name="Google Shape;251;p25"/>
          <p:cNvSpPr/>
          <p:nvPr/>
        </p:nvSpPr>
        <p:spPr>
          <a:xfrm>
            <a:off x="3550013"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2" name="Google Shape;252;p25"/>
          <p:cNvCxnSpPr>
            <a:endCxn id="251" idx="0"/>
          </p:cNvCxnSpPr>
          <p:nvPr/>
        </p:nvCxnSpPr>
        <p:spPr>
          <a:xfrm>
            <a:off x="4029863" y="2028063"/>
            <a:ext cx="0" cy="588600"/>
          </a:xfrm>
          <a:prstGeom prst="straightConnector1">
            <a:avLst/>
          </a:prstGeom>
          <a:noFill/>
          <a:ln w="9525" cap="flat" cmpd="sng">
            <a:solidFill>
              <a:schemeClr val="dk2"/>
            </a:solidFill>
            <a:prstDash val="solid"/>
            <a:round/>
            <a:headEnd type="none" w="med" len="med"/>
            <a:tailEnd type="triangle" w="med" len="med"/>
          </a:ln>
        </p:spPr>
      </p:cxnSp>
      <p:sp>
        <p:nvSpPr>
          <p:cNvPr id="253" name="Google Shape;253;p25"/>
          <p:cNvSpPr/>
          <p:nvPr/>
        </p:nvSpPr>
        <p:spPr>
          <a:xfrm>
            <a:off x="7429638" y="2616663"/>
            <a:ext cx="959700" cy="516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olos Text"/>
                <a:ea typeface="Golos Text"/>
                <a:cs typeface="Golos Text"/>
                <a:sym typeface="Golos Text"/>
              </a:rPr>
              <a:t>UNK</a:t>
            </a:r>
            <a:endParaRPr>
              <a:latin typeface="Golos Text"/>
              <a:ea typeface="Golos Text"/>
              <a:cs typeface="Golos Text"/>
              <a:sym typeface="Golos Text"/>
            </a:endParaRPr>
          </a:p>
        </p:txBody>
      </p:sp>
      <p:cxnSp>
        <p:nvCxnSpPr>
          <p:cNvPr id="254" name="Google Shape;254;p25"/>
          <p:cNvCxnSpPr>
            <a:endCxn id="253" idx="0"/>
          </p:cNvCxnSpPr>
          <p:nvPr/>
        </p:nvCxnSpPr>
        <p:spPr>
          <a:xfrm>
            <a:off x="7909488" y="2028063"/>
            <a:ext cx="0" cy="58860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25"/>
          <p:cNvCxnSpPr>
            <a:stCxn id="251" idx="2"/>
            <a:endCxn id="256" idx="1"/>
          </p:cNvCxnSpPr>
          <p:nvPr/>
        </p:nvCxnSpPr>
        <p:spPr>
          <a:xfrm>
            <a:off x="4029863" y="3132663"/>
            <a:ext cx="1115100" cy="1018200"/>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25"/>
          <p:cNvSpPr txBox="1">
            <a:spLocks noGrp="1"/>
          </p:cNvSpPr>
          <p:nvPr>
            <p:ph type="body" idx="4294967295"/>
          </p:nvPr>
        </p:nvSpPr>
        <p:spPr>
          <a:xfrm>
            <a:off x="5145075" y="3914388"/>
            <a:ext cx="1863000" cy="47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presentation</a:t>
            </a:r>
            <a:endParaRPr/>
          </a:p>
        </p:txBody>
      </p:sp>
      <p:cxnSp>
        <p:nvCxnSpPr>
          <p:cNvPr id="257" name="Google Shape;257;p25"/>
          <p:cNvCxnSpPr>
            <a:stCxn id="253" idx="2"/>
            <a:endCxn id="256" idx="3"/>
          </p:cNvCxnSpPr>
          <p:nvPr/>
        </p:nvCxnSpPr>
        <p:spPr>
          <a:xfrm flipH="1">
            <a:off x="7007988" y="3132663"/>
            <a:ext cx="901500" cy="1018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06171" y="1096254"/>
            <a:ext cx="7915241" cy="146051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Lower all skill in data</a:t>
            </a:r>
          </a:p>
          <a:p>
            <a:pPr lvl="0" indent="-333375">
              <a:buClr>
                <a:srgbClr val="3D4144"/>
              </a:buClr>
              <a:buSzPts val="1650"/>
              <a:buFont typeface="Roboto"/>
              <a:buChar char="-"/>
            </a:pPr>
            <a:r>
              <a:rPr lang="en-US" dirty="0"/>
              <a:t>Change skill to root skill. Example: CV to Computer Vision, SQL Queries to SQL Query, Word-Processing to Word Processing. Because in datasets have root skills.</a:t>
            </a:r>
          </a:p>
          <a:p>
            <a:pPr lvl="0" indent="-333375">
              <a:buClr>
                <a:srgbClr val="3D4144"/>
              </a:buClr>
              <a:buSzPts val="1650"/>
              <a:buFont typeface="Roboto"/>
              <a:buChar char="-"/>
            </a:pPr>
            <a:r>
              <a:rPr lang="en-US" dirty="0"/>
              <a:t>With skill have same problem like CV and SQL Queries will handle manually.</a:t>
            </a:r>
          </a:p>
          <a:p>
            <a:pPr lvl="0" indent="-333375">
              <a:buClr>
                <a:srgbClr val="3D4144"/>
              </a:buClr>
              <a:buSzPts val="1650"/>
              <a:buFont typeface="Roboto"/>
              <a:buChar char="-"/>
            </a:pPr>
            <a:r>
              <a:rPr lang="en-US" dirty="0"/>
              <a:t>With skill have punctuation: replace them by space except “</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 </a:t>
            </a:r>
            <a:r>
              <a:rPr lang="en-US" dirty="0">
                <a:solidFill>
                  <a:schemeClr val="accent1"/>
                </a:solidFill>
              </a:rPr>
              <a:t>/</a:t>
            </a:r>
            <a:r>
              <a:rPr lang="en-US" dirty="0"/>
              <a:t>”</a:t>
            </a:r>
          </a:p>
        </p:txBody>
      </p:sp>
      <p:sp>
        <p:nvSpPr>
          <p:cNvPr id="9" name="Google Shape;821;p74">
            <a:extLst>
              <a:ext uri="{FF2B5EF4-FFF2-40B4-BE49-F238E27FC236}">
                <a16:creationId xmlns:a16="http://schemas.microsoft.com/office/drawing/2014/main" id="{19670182-EDF8-1573-7B0C-DD742C7BCA16}"/>
              </a:ext>
            </a:extLst>
          </p:cNvPr>
          <p:cNvSpPr txBox="1">
            <a:spLocks/>
          </p:cNvSpPr>
          <p:nvPr/>
        </p:nvSpPr>
        <p:spPr>
          <a:xfrm>
            <a:off x="1542151" y="2701773"/>
            <a:ext cx="961351"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Except:</a:t>
            </a:r>
          </a:p>
        </p:txBody>
      </p:sp>
      <p:sp>
        <p:nvSpPr>
          <p:cNvPr id="4" name="Rectangle 3"/>
          <p:cNvSpPr/>
          <p:nvPr/>
        </p:nvSpPr>
        <p:spPr>
          <a:xfrm>
            <a:off x="1136340" y="3144176"/>
            <a:ext cx="1890943" cy="1012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C#, C++, PL/SQL, .NET, …</a:t>
            </a:r>
          </a:p>
        </p:txBody>
      </p:sp>
      <p:sp>
        <p:nvSpPr>
          <p:cNvPr id="10" name="Google Shape;821;p74">
            <a:extLst>
              <a:ext uri="{FF2B5EF4-FFF2-40B4-BE49-F238E27FC236}">
                <a16:creationId xmlns:a16="http://schemas.microsoft.com/office/drawing/2014/main" id="{19670182-EDF8-1573-7B0C-DD742C7BCA16}"/>
              </a:ext>
            </a:extLst>
          </p:cNvPr>
          <p:cNvSpPr txBox="1">
            <a:spLocks/>
          </p:cNvSpPr>
          <p:nvPr/>
        </p:nvSpPr>
        <p:spPr>
          <a:xfrm>
            <a:off x="5165720" y="2701773"/>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Why don’t use Lemmatization:</a:t>
            </a:r>
          </a:p>
        </p:txBody>
      </p:sp>
      <p:sp>
        <p:nvSpPr>
          <p:cNvPr id="11" name="Rectangle 10"/>
          <p:cNvSpPr/>
          <p:nvPr/>
        </p:nvSpPr>
        <p:spPr>
          <a:xfrm>
            <a:off x="5061752" y="3162664"/>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dk1"/>
                </a:solidFill>
                <a:latin typeface="Golos Text"/>
                <a:ea typeface="Golos Text"/>
                <a:cs typeface="Golos Text"/>
                <a:sym typeface="Golos Text"/>
              </a:rPr>
              <a:t>Sass</a:t>
            </a:r>
          </a:p>
        </p:txBody>
      </p:sp>
      <p:sp>
        <p:nvSpPr>
          <p:cNvPr id="12" name="Rectangle 11"/>
          <p:cNvSpPr/>
          <p:nvPr/>
        </p:nvSpPr>
        <p:spPr>
          <a:xfrm>
            <a:off x="7257499" y="3162663"/>
            <a:ext cx="945471" cy="602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dk1"/>
                </a:solidFill>
                <a:latin typeface="Golos Text"/>
                <a:ea typeface="Golos Text"/>
                <a:cs typeface="Golos Text"/>
                <a:sym typeface="Golos Text"/>
              </a:rPr>
              <a:t>Sas</a:t>
            </a:r>
            <a:endParaRPr lang="en-US" dirty="0">
              <a:solidFill>
                <a:schemeClr val="dk1"/>
              </a:solidFill>
              <a:latin typeface="Golos Text"/>
              <a:ea typeface="Golos Text"/>
              <a:cs typeface="Golos Text"/>
              <a:sym typeface="Golos Text"/>
            </a:endParaRPr>
          </a:p>
        </p:txBody>
      </p:sp>
      <p:cxnSp>
        <p:nvCxnSpPr>
          <p:cNvPr id="6" name="Straight Arrow Connector 5"/>
          <p:cNvCxnSpPr>
            <a:stCxn id="11" idx="3"/>
            <a:endCxn id="12" idx="1"/>
          </p:cNvCxnSpPr>
          <p:nvPr/>
        </p:nvCxnSpPr>
        <p:spPr>
          <a:xfrm flipV="1">
            <a:off x="6007223" y="3463764"/>
            <a:ext cx="125027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Google Shape;821;p74">
            <a:extLst>
              <a:ext uri="{FF2B5EF4-FFF2-40B4-BE49-F238E27FC236}">
                <a16:creationId xmlns:a16="http://schemas.microsoft.com/office/drawing/2014/main" id="{19670182-EDF8-1573-7B0C-DD742C7BCA16}"/>
              </a:ext>
            </a:extLst>
          </p:cNvPr>
          <p:cNvSpPr txBox="1">
            <a:spLocks/>
          </p:cNvSpPr>
          <p:nvPr/>
        </p:nvSpPr>
        <p:spPr>
          <a:xfrm>
            <a:off x="5318120" y="3935028"/>
            <a:ext cx="2966226" cy="4424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123825" indent="0">
              <a:buClr>
                <a:srgbClr val="3D4144"/>
              </a:buClr>
              <a:buSzPts val="1650"/>
              <a:buNone/>
            </a:pPr>
            <a:r>
              <a:rPr lang="en-US" dirty="0"/>
              <a:t>Sass and </a:t>
            </a:r>
            <a:r>
              <a:rPr lang="en-US" dirty="0" err="1"/>
              <a:t>Sas</a:t>
            </a:r>
            <a:r>
              <a:rPr lang="en-US" dirty="0"/>
              <a:t> are two skills</a:t>
            </a:r>
          </a:p>
        </p:txBody>
      </p:sp>
    </p:spTree>
    <p:extLst>
      <p:ext uri="{BB962C8B-B14F-4D97-AF65-F5344CB8AC3E}">
        <p14:creationId xmlns:p14="http://schemas.microsoft.com/office/powerpoint/2010/main" val="2517636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Processing</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706171" y="1096254"/>
            <a:ext cx="7915241" cy="927253"/>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Cut JD, each JD have length &gt; 15 will cut be 15.</a:t>
            </a:r>
          </a:p>
          <a:p>
            <a:pPr lvl="0" indent="-333375">
              <a:buClr>
                <a:srgbClr val="3D4144"/>
              </a:buClr>
              <a:buSzPts val="1650"/>
              <a:buFont typeface="Roboto"/>
              <a:buChar char="-"/>
            </a:pPr>
            <a:r>
              <a:rPr lang="en-US" dirty="0"/>
              <a:t>Remove all skills have frequency &lt;= 1.</a:t>
            </a:r>
          </a:p>
          <a:p>
            <a:pPr indent="-333375">
              <a:buClr>
                <a:srgbClr val="3D4144"/>
              </a:buClr>
              <a:buSzPts val="1650"/>
              <a:buFont typeface="Roboto"/>
              <a:buChar char="-"/>
            </a:pPr>
            <a:r>
              <a:rPr lang="en-US" dirty="0"/>
              <a:t>Shuffle data 5 times: number of JDs from 26681 to 26681 * 5 = 133405</a:t>
            </a:r>
          </a:p>
        </p:txBody>
      </p:sp>
      <p:pic>
        <p:nvPicPr>
          <p:cNvPr id="1031" name="Picture 7" descr="D:\middle-intern-tma\slide\plot\histogram_of_frequency_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44"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middle-intern-tma\slide\plot\histogram_of_length_skil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311" y="2095162"/>
            <a:ext cx="4439267" cy="266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956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Valid and test</a:t>
            </a:r>
            <a:endParaRPr dirty="0"/>
          </a:p>
        </p:txBody>
      </p:sp>
      <p:sp>
        <p:nvSpPr>
          <p:cNvPr id="2"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221942" y="1096253"/>
            <a:ext cx="4083728" cy="3759832"/>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a:t>
            </a:r>
          </a:p>
          <a:p>
            <a:pPr lvl="1" indent="-333375">
              <a:buClr>
                <a:srgbClr val="3D4144"/>
              </a:buClr>
              <a:buSzPts val="1650"/>
              <a:buFont typeface="Roboto"/>
              <a:buChar char="-"/>
            </a:pPr>
            <a:r>
              <a:rPr lang="en-US" dirty="0"/>
              <a:t>Create top 20 skills relevant with each skill in datasets.</a:t>
            </a:r>
          </a:p>
          <a:p>
            <a:pPr lvl="1" indent="-333375">
              <a:buClr>
                <a:srgbClr val="3D4144"/>
              </a:buClr>
              <a:buSzPts val="1650"/>
              <a:buFont typeface="Roboto"/>
              <a:buChar char="-"/>
            </a:pPr>
            <a:r>
              <a:rPr lang="en-US" dirty="0"/>
              <a:t>Get top 20 skills  from model relevant for each and compare.</a:t>
            </a:r>
          </a:p>
          <a:p>
            <a:pPr lvl="0" indent="-333375">
              <a:buClr>
                <a:srgbClr val="3D4144"/>
              </a:buClr>
              <a:buSzPts val="1650"/>
              <a:buFont typeface="Roboto"/>
              <a:buChar char="-"/>
            </a:pPr>
            <a:r>
              <a:rPr lang="en-US" dirty="0"/>
              <a:t>Test</a:t>
            </a:r>
          </a:p>
          <a:p>
            <a:pPr lvl="1" indent="-333375">
              <a:buClr>
                <a:srgbClr val="3D4144"/>
              </a:buClr>
              <a:buSzPts val="1650"/>
              <a:buFont typeface="Roboto"/>
              <a:buChar char="-"/>
            </a:pPr>
            <a:r>
              <a:rPr lang="en-US" dirty="0"/>
              <a:t>Create top 20 skills relevant and all skills with each skill in datasets</a:t>
            </a:r>
          </a:p>
          <a:p>
            <a:pPr lvl="1" indent="-333375">
              <a:buClr>
                <a:srgbClr val="3D4144"/>
              </a:buClr>
              <a:buSzPts val="1650"/>
              <a:buFont typeface="Roboto"/>
              <a:buChar char="-"/>
            </a:pPr>
            <a:r>
              <a:rPr lang="en-US" dirty="0"/>
              <a:t>Get top 10 skills  from model relevant for each and compare.</a:t>
            </a:r>
          </a:p>
          <a:p>
            <a:pPr lvl="1" indent="-333375">
              <a:buClr>
                <a:srgbClr val="3D4144"/>
              </a:buClr>
              <a:buSzPts val="1650"/>
              <a:buFont typeface="Roboto"/>
              <a:buChar char="-"/>
            </a:pP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67864915"/>
              </p:ext>
            </p:extLst>
          </p:nvPr>
        </p:nvGraphicFramePr>
        <p:xfrm>
          <a:off x="4456590" y="539752"/>
          <a:ext cx="3888420" cy="4174290"/>
        </p:xfrm>
        <a:graphic>
          <a:graphicData uri="http://schemas.openxmlformats.org/drawingml/2006/table">
            <a:tbl>
              <a:tblPr firstRow="1" bandRow="1">
                <a:tableStyleId>{7D9A748A-5EDF-47A2-A65E-5F4390420DF3}</a:tableStyleId>
              </a:tblPr>
              <a:tblGrid>
                <a:gridCol w="1136342">
                  <a:extLst>
                    <a:ext uri="{9D8B030D-6E8A-4147-A177-3AD203B41FA5}">
                      <a16:colId xmlns:a16="http://schemas.microsoft.com/office/drawing/2014/main" val="20000"/>
                    </a:ext>
                  </a:extLst>
                </a:gridCol>
                <a:gridCol w="2752078">
                  <a:extLst>
                    <a:ext uri="{9D8B030D-6E8A-4147-A177-3AD203B41FA5}">
                      <a16:colId xmlns:a16="http://schemas.microsoft.com/office/drawing/2014/main" val="20001"/>
                    </a:ext>
                  </a:extLst>
                </a:gridCol>
              </a:tblGrid>
              <a:tr h="417429">
                <a:tc rowSpan="10">
                  <a:txBody>
                    <a:bodyPr/>
                    <a:lstStyle/>
                    <a:p>
                      <a:pPr algn="ctr"/>
                      <a:r>
                        <a:rPr lang="en-US" sz="1400" b="0" i="0" u="none" strike="noStrike" cap="none" dirty="0">
                          <a:solidFill>
                            <a:schemeClr val="dk1"/>
                          </a:solidFill>
                          <a:latin typeface="Golos Text"/>
                          <a:ea typeface="Golos Text"/>
                          <a:cs typeface="Golos Text"/>
                          <a:sym typeface="Golos Text"/>
                        </a:rPr>
                        <a:t>HTML</a:t>
                      </a:r>
                    </a:p>
                  </a:txBody>
                  <a:tcPr anchor="ctr"/>
                </a:tc>
                <a:tc>
                  <a:txBody>
                    <a:bodyPr/>
                    <a:lstStyle/>
                    <a:p>
                      <a:pPr algn="ctr"/>
                      <a:r>
                        <a:rPr lang="en-US" sz="1400" b="0" i="0" u="none" strike="noStrike" cap="none" dirty="0">
                          <a:solidFill>
                            <a:schemeClr val="dk1"/>
                          </a:solidFill>
                          <a:latin typeface="Golos Text"/>
                          <a:ea typeface="Golos Text"/>
                          <a:cs typeface="Golos Text"/>
                          <a:sym typeface="Golos Text"/>
                        </a:rPr>
                        <a:t>CSS</a:t>
                      </a:r>
                    </a:p>
                  </a:txBody>
                  <a:tcPr anchor="ctr"/>
                </a:tc>
                <a:extLst>
                  <a:ext uri="{0D108BD9-81ED-4DB2-BD59-A6C34878D82A}">
                    <a16:rowId xmlns:a16="http://schemas.microsoft.com/office/drawing/2014/main" val="10000"/>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Javascript</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a16="http://schemas.microsoft.com/office/drawing/2014/main" val="10001"/>
                  </a:ext>
                </a:extLst>
              </a:tr>
              <a:tr h="417429">
                <a:tc vMerge="1">
                  <a:txBody>
                    <a:bodyPr/>
                    <a:lstStyle/>
                    <a:p>
                      <a:endParaRPr lang="en-US" dirty="0"/>
                    </a:p>
                  </a:txBody>
                  <a:tcPr/>
                </a:tc>
                <a:tc>
                  <a:txBody>
                    <a:bodyPr/>
                    <a:lstStyle/>
                    <a:p>
                      <a:pPr algn="ctr"/>
                      <a:r>
                        <a:rPr lang="en-US" sz="1400" b="0" i="0" u="none" strike="noStrike" cap="none" dirty="0" err="1">
                          <a:solidFill>
                            <a:schemeClr val="dk1"/>
                          </a:solidFill>
                          <a:latin typeface="Golos Text"/>
                          <a:ea typeface="Golos Text"/>
                          <a:cs typeface="Golos Text"/>
                          <a:sym typeface="Golos Text"/>
                        </a:rPr>
                        <a:t>Jquery</a:t>
                      </a:r>
                      <a:endParaRPr lang="en-US" sz="1400" b="0" i="0" u="none" strike="noStrike" cap="none" dirty="0">
                        <a:solidFill>
                          <a:schemeClr val="dk1"/>
                        </a:solidFill>
                        <a:latin typeface="Golos Text"/>
                        <a:ea typeface="Golos Text"/>
                        <a:cs typeface="Golos Text"/>
                        <a:sym typeface="Golos Text"/>
                      </a:endParaRPr>
                    </a:p>
                  </a:txBody>
                  <a:tcPr anchor="ctr"/>
                </a:tc>
                <a:extLst>
                  <a:ext uri="{0D108BD9-81ED-4DB2-BD59-A6C34878D82A}">
                    <a16:rowId xmlns:a16="http://schemas.microsoft.com/office/drawing/2014/main" val="10002"/>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Angular</a:t>
                      </a:r>
                    </a:p>
                  </a:txBody>
                  <a:tcPr anchor="ctr"/>
                </a:tc>
                <a:extLst>
                  <a:ext uri="{0D108BD9-81ED-4DB2-BD59-A6C34878D82A}">
                    <a16:rowId xmlns:a16="http://schemas.microsoft.com/office/drawing/2014/main" val="10003"/>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Typescript</a:t>
                      </a:r>
                    </a:p>
                  </a:txBody>
                  <a:tcPr anchor="ctr"/>
                </a:tc>
                <a:extLst>
                  <a:ext uri="{0D108BD9-81ED-4DB2-BD59-A6C34878D82A}">
                    <a16:rowId xmlns:a16="http://schemas.microsoft.com/office/drawing/2014/main" val="10004"/>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C#</a:t>
                      </a:r>
                    </a:p>
                  </a:txBody>
                  <a:tcPr anchor="ctr"/>
                </a:tc>
                <a:extLst>
                  <a:ext uri="{0D108BD9-81ED-4DB2-BD59-A6C34878D82A}">
                    <a16:rowId xmlns:a16="http://schemas.microsoft.com/office/drawing/2014/main" val="10005"/>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.NET</a:t>
                      </a:r>
                    </a:p>
                  </a:txBody>
                  <a:tcPr anchor="ctr"/>
                </a:tc>
                <a:extLst>
                  <a:ext uri="{0D108BD9-81ED-4DB2-BD59-A6C34878D82A}">
                    <a16:rowId xmlns:a16="http://schemas.microsoft.com/office/drawing/2014/main" val="10006"/>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UI</a:t>
                      </a:r>
                    </a:p>
                  </a:txBody>
                  <a:tcPr anchor="ctr"/>
                </a:tc>
                <a:extLst>
                  <a:ext uri="{0D108BD9-81ED-4DB2-BD59-A6C34878D82A}">
                    <a16:rowId xmlns:a16="http://schemas.microsoft.com/office/drawing/2014/main" val="10007"/>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UX</a:t>
                      </a:r>
                    </a:p>
                  </a:txBody>
                  <a:tcPr anchor="ctr"/>
                </a:tc>
                <a:extLst>
                  <a:ext uri="{0D108BD9-81ED-4DB2-BD59-A6C34878D82A}">
                    <a16:rowId xmlns:a16="http://schemas.microsoft.com/office/drawing/2014/main" val="10008"/>
                  </a:ext>
                </a:extLst>
              </a:tr>
              <a:tr h="417429">
                <a:tc vMerge="1">
                  <a:txBody>
                    <a:bodyPr/>
                    <a:lstStyle/>
                    <a:p>
                      <a:endParaRPr lang="en-US" dirty="0"/>
                    </a:p>
                  </a:txBody>
                  <a:tcPr/>
                </a:tc>
                <a:tc>
                  <a:txBody>
                    <a:bodyPr/>
                    <a:lstStyle/>
                    <a:p>
                      <a:pPr algn="ctr"/>
                      <a:r>
                        <a:rPr lang="en-US" sz="1400" b="0" i="0" u="none" strike="noStrike" cap="none" dirty="0">
                          <a:solidFill>
                            <a:schemeClr val="dk1"/>
                          </a:solidFill>
                          <a:latin typeface="Golos Text"/>
                          <a:ea typeface="Golos Text"/>
                          <a:cs typeface="Golos Text"/>
                          <a:sym typeface="Golos Text"/>
                        </a:rPr>
                        <a:t>…</a:t>
                      </a:r>
                    </a:p>
                  </a:txBody>
                  <a:tcPr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37700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Parameters</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3668679637"/>
              </p:ext>
            </p:extLst>
          </p:nvPr>
        </p:nvGraphicFramePr>
        <p:xfrm>
          <a:off x="1452977" y="1134553"/>
          <a:ext cx="6528048" cy="3464076"/>
        </p:xfrm>
        <a:graphic>
          <a:graphicData uri="http://schemas.openxmlformats.org/drawingml/2006/table">
            <a:tbl>
              <a:tblPr firstRow="1" bandRow="1">
                <a:tableStyleId>{7D9A748A-5EDF-47A2-A65E-5F4390420DF3}</a:tableStyleId>
              </a:tblPr>
              <a:tblGrid>
                <a:gridCol w="2176016">
                  <a:extLst>
                    <a:ext uri="{9D8B030D-6E8A-4147-A177-3AD203B41FA5}">
                      <a16:colId xmlns:a16="http://schemas.microsoft.com/office/drawing/2014/main" val="20000"/>
                    </a:ext>
                  </a:extLst>
                </a:gridCol>
                <a:gridCol w="2176016">
                  <a:extLst>
                    <a:ext uri="{9D8B030D-6E8A-4147-A177-3AD203B41FA5}">
                      <a16:colId xmlns:a16="http://schemas.microsoft.com/office/drawing/2014/main" val="20001"/>
                    </a:ext>
                  </a:extLst>
                </a:gridCol>
                <a:gridCol w="2176016">
                  <a:extLst>
                    <a:ext uri="{9D8B030D-6E8A-4147-A177-3AD203B41FA5}">
                      <a16:colId xmlns:a16="http://schemas.microsoft.com/office/drawing/2014/main" val="20002"/>
                    </a:ext>
                  </a:extLst>
                </a:gridCol>
              </a:tblGrid>
              <a:tr h="314916">
                <a:tc>
                  <a:txBody>
                    <a:bodyPr/>
                    <a:lstStyle/>
                    <a:p>
                      <a:pPr algn="ct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Word2Vec</a:t>
                      </a:r>
                    </a:p>
                  </a:txBody>
                  <a:tcPr anchor="ctr"/>
                </a:tc>
                <a:tc>
                  <a:txBody>
                    <a:bodyPr/>
                    <a:lstStyle/>
                    <a:p>
                      <a:pPr algn="ctr"/>
                      <a:r>
                        <a:rPr lang="en-US" sz="1400" b="0" i="0" u="none" strike="noStrike" cap="none" dirty="0" err="1">
                          <a:solidFill>
                            <a:srgbClr val="000000"/>
                          </a:solidFill>
                          <a:latin typeface="Arial"/>
                          <a:ea typeface="Arial"/>
                          <a:cs typeface="Arial"/>
                          <a:sym typeface="Arial"/>
                        </a:rPr>
                        <a:t>fastText</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a16="http://schemas.microsoft.com/office/drawing/2014/main" val="10000"/>
                  </a:ext>
                </a:extLst>
              </a:tr>
              <a:tr h="314916">
                <a:tc>
                  <a:txBody>
                    <a:bodyPr/>
                    <a:lstStyle/>
                    <a:p>
                      <a:pPr algn="ctr"/>
                      <a:r>
                        <a:rPr lang="en-US" sz="1400" b="0" i="0" u="none" strike="noStrike" cap="none" dirty="0" err="1">
                          <a:solidFill>
                            <a:srgbClr val="000000"/>
                          </a:solidFill>
                          <a:latin typeface="Arial"/>
                          <a:ea typeface="Arial"/>
                          <a:cs typeface="Arial"/>
                          <a:sym typeface="Arial"/>
                        </a:rPr>
                        <a:t>vector_size</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tc>
                  <a:txBody>
                    <a:bodyPr/>
                    <a:lstStyle/>
                    <a:p>
                      <a:pPr algn="ctr"/>
                      <a:r>
                        <a:rPr lang="en-US" sz="1400" b="0" i="0" u="none" strike="noStrike" cap="none" dirty="0">
                          <a:solidFill>
                            <a:srgbClr val="000000"/>
                          </a:solidFill>
                          <a:latin typeface="Arial"/>
                          <a:ea typeface="Arial"/>
                          <a:cs typeface="Arial"/>
                          <a:sym typeface="Arial"/>
                        </a:rPr>
                        <a:t>100</a:t>
                      </a:r>
                    </a:p>
                  </a:txBody>
                  <a:tcPr anchor="ctr"/>
                </a:tc>
                <a:extLst>
                  <a:ext uri="{0D108BD9-81ED-4DB2-BD59-A6C34878D82A}">
                    <a16:rowId xmlns:a16="http://schemas.microsoft.com/office/drawing/2014/main" val="10001"/>
                  </a:ext>
                </a:extLst>
              </a:tr>
              <a:tr h="314916">
                <a:tc>
                  <a:txBody>
                    <a:bodyPr/>
                    <a:lstStyle/>
                    <a:p>
                      <a:pPr algn="ctr"/>
                      <a:r>
                        <a:rPr lang="en-US" sz="1400" b="0" i="0" u="none" strike="noStrike" cap="none" dirty="0">
                          <a:solidFill>
                            <a:srgbClr val="000000"/>
                          </a:solidFill>
                          <a:latin typeface="Arial"/>
                          <a:ea typeface="Arial"/>
                          <a:cs typeface="Arial"/>
                          <a:sym typeface="Arial"/>
                        </a:rPr>
                        <a:t>window</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a16="http://schemas.microsoft.com/office/drawing/2014/main" val="10002"/>
                  </a:ext>
                </a:extLst>
              </a:tr>
              <a:tr h="314916">
                <a:tc>
                  <a:txBody>
                    <a:bodyPr/>
                    <a:lstStyle/>
                    <a:p>
                      <a:pPr algn="ctr"/>
                      <a:r>
                        <a:rPr lang="en-US" sz="1400" b="0" i="0" u="none" strike="noStrike" cap="none" dirty="0" err="1">
                          <a:solidFill>
                            <a:srgbClr val="000000"/>
                          </a:solidFill>
                          <a:latin typeface="Arial"/>
                          <a:ea typeface="Arial"/>
                          <a:cs typeface="Arial"/>
                          <a:sym typeface="Arial"/>
                        </a:rPr>
                        <a:t>min_count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tc>
                  <a:txBody>
                    <a:bodyPr/>
                    <a:lstStyle/>
                    <a:p>
                      <a:pPr algn="ctr"/>
                      <a:r>
                        <a:rPr lang="en-US" sz="1400" b="0" i="0" u="none" strike="noStrike" cap="none" dirty="0">
                          <a:solidFill>
                            <a:srgbClr val="000000"/>
                          </a:solidFill>
                          <a:latin typeface="Arial"/>
                          <a:ea typeface="Arial"/>
                          <a:cs typeface="Arial"/>
                          <a:sym typeface="Arial"/>
                        </a:rPr>
                        <a:t>2</a:t>
                      </a:r>
                    </a:p>
                  </a:txBody>
                  <a:tcPr anchor="ctr"/>
                </a:tc>
                <a:extLst>
                  <a:ext uri="{0D108BD9-81ED-4DB2-BD59-A6C34878D82A}">
                    <a16:rowId xmlns:a16="http://schemas.microsoft.com/office/drawing/2014/main" val="10003"/>
                  </a:ext>
                </a:extLst>
              </a:tr>
              <a:tr h="314916">
                <a:tc>
                  <a:txBody>
                    <a:bodyPr/>
                    <a:lstStyle/>
                    <a:p>
                      <a:pPr algn="ctr"/>
                      <a:r>
                        <a:rPr lang="en-US" sz="1400" b="0" i="0" u="none" strike="noStrike" cap="none" dirty="0">
                          <a:solidFill>
                            <a:srgbClr val="000000"/>
                          </a:solidFill>
                          <a:latin typeface="Arial"/>
                          <a:ea typeface="Arial"/>
                          <a:cs typeface="Arial"/>
                          <a:sym typeface="Arial"/>
                        </a:rPr>
                        <a:t>type model</a:t>
                      </a: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err="1">
                          <a:solidFill>
                            <a:srgbClr val="000000"/>
                          </a:solidFill>
                          <a:latin typeface="Arial"/>
                          <a:ea typeface="Arial"/>
                          <a:cs typeface="Arial"/>
                          <a:sym typeface="Arial"/>
                        </a:rPr>
                        <a:t>sg</a:t>
                      </a:r>
                      <a:endParaRPr lang="en-US" sz="1400" b="0" i="0" u="none" strike="noStrike" cap="none" dirty="0">
                        <a:solidFill>
                          <a:srgbClr val="000000"/>
                        </a:solidFill>
                        <a:latin typeface="Arial"/>
                        <a:ea typeface="Arial"/>
                        <a:cs typeface="Arial"/>
                        <a:sym typeface="Arial"/>
                      </a:endParaRPr>
                    </a:p>
                  </a:txBody>
                  <a:tcPr anchor="ctr"/>
                </a:tc>
                <a:extLst>
                  <a:ext uri="{0D108BD9-81ED-4DB2-BD59-A6C34878D82A}">
                    <a16:rowId xmlns:a16="http://schemas.microsoft.com/office/drawing/2014/main" val="10004"/>
                  </a:ext>
                </a:extLst>
              </a:tr>
              <a:tr h="314916">
                <a:tc>
                  <a:txBody>
                    <a:bodyPr/>
                    <a:lstStyle/>
                    <a:p>
                      <a:pPr algn="ctr"/>
                      <a:r>
                        <a:rPr lang="en-US" sz="1400" b="0" i="0" u="none" strike="noStrike" cap="none" dirty="0">
                          <a:solidFill>
                            <a:srgbClr val="000000"/>
                          </a:solidFill>
                          <a:latin typeface="Arial"/>
                          <a:ea typeface="Arial"/>
                          <a:cs typeface="Arial"/>
                          <a:sym typeface="Arial"/>
                        </a:rPr>
                        <a:t>negative</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a16="http://schemas.microsoft.com/office/drawing/2014/main" val="10005"/>
                  </a:ext>
                </a:extLst>
              </a:tr>
              <a:tr h="314916">
                <a:tc>
                  <a:txBody>
                    <a:bodyPr/>
                    <a:lstStyle/>
                    <a:p>
                      <a:pPr algn="ctr"/>
                      <a:r>
                        <a:rPr lang="en-US" sz="1400" b="0" i="0" u="none" strike="noStrike" cap="none" dirty="0" err="1">
                          <a:solidFill>
                            <a:srgbClr val="000000"/>
                          </a:solidFill>
                          <a:latin typeface="Arial"/>
                          <a:ea typeface="Arial"/>
                          <a:cs typeface="Arial"/>
                          <a:sym typeface="Arial"/>
                        </a:rPr>
                        <a:t>ns_exponent</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tc>
                  <a:txBody>
                    <a:bodyPr/>
                    <a:lstStyle/>
                    <a:p>
                      <a:pPr algn="ctr"/>
                      <a:r>
                        <a:rPr lang="en-US" sz="1400" b="0" i="0" u="none" strike="noStrike" cap="none" dirty="0">
                          <a:solidFill>
                            <a:srgbClr val="000000"/>
                          </a:solidFill>
                          <a:latin typeface="Arial"/>
                          <a:ea typeface="Arial"/>
                          <a:cs typeface="Arial"/>
                          <a:sym typeface="Arial"/>
                        </a:rPr>
                        <a:t>0</a:t>
                      </a:r>
                    </a:p>
                  </a:txBody>
                  <a:tcPr anchor="ctr"/>
                </a:tc>
                <a:extLst>
                  <a:ext uri="{0D108BD9-81ED-4DB2-BD59-A6C34878D82A}">
                    <a16:rowId xmlns:a16="http://schemas.microsoft.com/office/drawing/2014/main" val="10006"/>
                  </a:ext>
                </a:extLst>
              </a:tr>
              <a:tr h="314916">
                <a:tc>
                  <a:txBody>
                    <a:bodyPr/>
                    <a:lstStyle/>
                    <a:p>
                      <a:pPr algn="ctr"/>
                      <a:r>
                        <a:rPr lang="en-US" sz="1400" b="0" i="0" u="none" strike="noStrike" cap="none" dirty="0" err="1">
                          <a:solidFill>
                            <a:srgbClr val="000000"/>
                          </a:solidFill>
                          <a:latin typeface="Arial"/>
                          <a:ea typeface="Arial"/>
                          <a:cs typeface="Arial"/>
                          <a:sym typeface="Arial"/>
                        </a:rPr>
                        <a:t>hs</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tc>
                  <a:txBody>
                    <a:bodyPr/>
                    <a:lstStyle/>
                    <a:p>
                      <a:pPr algn="ctr"/>
                      <a:r>
                        <a:rPr lang="en-US" sz="1400" b="0" i="0" u="none" strike="noStrike" cap="none" dirty="0">
                          <a:solidFill>
                            <a:srgbClr val="000000"/>
                          </a:solidFill>
                          <a:latin typeface="Arial"/>
                          <a:ea typeface="Arial"/>
                          <a:cs typeface="Arial"/>
                          <a:sym typeface="Arial"/>
                        </a:rPr>
                        <a:t>1</a:t>
                      </a:r>
                    </a:p>
                  </a:txBody>
                  <a:tcPr anchor="ctr"/>
                </a:tc>
                <a:extLst>
                  <a:ext uri="{0D108BD9-81ED-4DB2-BD59-A6C34878D82A}">
                    <a16:rowId xmlns:a16="http://schemas.microsoft.com/office/drawing/2014/main" val="10007"/>
                  </a:ext>
                </a:extLst>
              </a:tr>
              <a:tr h="314916">
                <a:tc>
                  <a:txBody>
                    <a:bodyPr/>
                    <a:lstStyle/>
                    <a:p>
                      <a:pPr algn="ctr"/>
                      <a:r>
                        <a:rPr lang="en-US" sz="1400" b="0" i="0" u="none" strike="noStrike" cap="none" dirty="0">
                          <a:solidFill>
                            <a:srgbClr val="000000"/>
                          </a:solidFill>
                          <a:latin typeface="Arial"/>
                          <a:ea typeface="Arial"/>
                          <a:cs typeface="Arial"/>
                          <a:sym typeface="Arial"/>
                        </a:rPr>
                        <a:t>learning rate</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tc>
                  <a:txBody>
                    <a:bodyPr/>
                    <a:lstStyle/>
                    <a:p>
                      <a:pPr algn="ctr"/>
                      <a:r>
                        <a:rPr lang="en-US" sz="1400" b="0" i="0" u="none" strike="noStrike" cap="none" dirty="0">
                          <a:solidFill>
                            <a:srgbClr val="000000"/>
                          </a:solidFill>
                          <a:latin typeface="Arial"/>
                          <a:ea typeface="Arial"/>
                          <a:cs typeface="Arial"/>
                          <a:sym typeface="Arial"/>
                        </a:rPr>
                        <a:t>0.01</a:t>
                      </a:r>
                    </a:p>
                  </a:txBody>
                  <a:tcPr anchor="ctr"/>
                </a:tc>
                <a:extLst>
                  <a:ext uri="{0D108BD9-81ED-4DB2-BD59-A6C34878D82A}">
                    <a16:rowId xmlns:a16="http://schemas.microsoft.com/office/drawing/2014/main" val="10008"/>
                  </a:ext>
                </a:extLst>
              </a:tr>
              <a:tr h="314916">
                <a:tc>
                  <a:txBody>
                    <a:bodyPr/>
                    <a:lstStyle/>
                    <a:p>
                      <a:pPr algn="ctr"/>
                      <a:r>
                        <a:rPr lang="en-US" sz="1400" b="0" i="0" u="none" strike="noStrike" cap="none" dirty="0" err="1">
                          <a:solidFill>
                            <a:srgbClr val="000000"/>
                          </a:solidFill>
                          <a:latin typeface="Arial"/>
                          <a:ea typeface="Arial"/>
                          <a:cs typeface="Arial"/>
                          <a:sym typeface="Arial"/>
                        </a:rPr>
                        <a:t>min_n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5</a:t>
                      </a:r>
                    </a:p>
                  </a:txBody>
                  <a:tcPr anchor="ctr"/>
                </a:tc>
                <a:extLst>
                  <a:ext uri="{0D108BD9-81ED-4DB2-BD59-A6C34878D82A}">
                    <a16:rowId xmlns:a16="http://schemas.microsoft.com/office/drawing/2014/main" val="10009"/>
                  </a:ext>
                </a:extLst>
              </a:tr>
              <a:tr h="314916">
                <a:tc>
                  <a:txBody>
                    <a:bodyPr/>
                    <a:lstStyle/>
                    <a:p>
                      <a:pPr algn="ctr"/>
                      <a:r>
                        <a:rPr lang="en-US" sz="1400" b="0" i="0" u="none" strike="noStrike" cap="none" dirty="0" err="1">
                          <a:solidFill>
                            <a:srgbClr val="000000"/>
                          </a:solidFill>
                          <a:latin typeface="Arial"/>
                          <a:ea typeface="Arial"/>
                          <a:cs typeface="Arial"/>
                          <a:sym typeface="Arial"/>
                        </a:rPr>
                        <a:t>max_n</a:t>
                      </a:r>
                      <a:endParaRPr lang="en-US" sz="1400" b="0" i="0" u="none" strike="noStrike" cap="none" dirty="0">
                        <a:solidFill>
                          <a:srgbClr val="000000"/>
                        </a:solidFill>
                        <a:latin typeface="Arial"/>
                        <a:ea typeface="Arial"/>
                        <a:cs typeface="Arial"/>
                        <a:sym typeface="Arial"/>
                      </a:endParaRPr>
                    </a:p>
                  </a:txBody>
                  <a:tcPr anchor="ctr"/>
                </a:tc>
                <a:tc>
                  <a:txBody>
                    <a:bodyPr/>
                    <a:lstStyle/>
                    <a:p>
                      <a:pPr algn="ctr"/>
                      <a:r>
                        <a:rPr lang="en-US" sz="1400" b="0" i="0" u="none" strike="noStrike" cap="none" dirty="0">
                          <a:solidFill>
                            <a:srgbClr val="000000"/>
                          </a:solidFill>
                          <a:latin typeface="Arial"/>
                          <a:ea typeface="Arial"/>
                          <a:cs typeface="Arial"/>
                          <a:sym typeface="Arial"/>
                        </a:rPr>
                        <a:t>x</a:t>
                      </a:r>
                    </a:p>
                  </a:txBody>
                  <a:tcPr anchor="ctr"/>
                </a:tc>
                <a:tc>
                  <a:txBody>
                    <a:bodyPr/>
                    <a:lstStyle/>
                    <a:p>
                      <a:pPr algn="ctr"/>
                      <a:r>
                        <a:rPr lang="en-US" sz="1400" b="0" i="0" u="none" strike="noStrike" cap="none" dirty="0">
                          <a:solidFill>
                            <a:srgbClr val="000000"/>
                          </a:solidFill>
                          <a:latin typeface="Arial"/>
                          <a:ea typeface="Arial"/>
                          <a:cs typeface="Arial"/>
                          <a:sym typeface="Arial"/>
                        </a:rPr>
                        <a:t>8</a:t>
                      </a: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4978298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2574476178"/>
              </p:ext>
            </p:extLst>
          </p:nvPr>
        </p:nvGraphicFramePr>
        <p:xfrm>
          <a:off x="893685" y="2119973"/>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val="20000"/>
                    </a:ext>
                  </a:extLst>
                </a:gridCol>
                <a:gridCol w="3741396">
                  <a:extLst>
                    <a:ext uri="{9D8B030D-6E8A-4147-A177-3AD203B41FA5}">
                      <a16:colId xmlns:a16="http://schemas.microsoft.com/office/drawing/2014/main" val="20001"/>
                    </a:ext>
                  </a:extLst>
                </a:gridCol>
                <a:gridCol w="2439387">
                  <a:extLst>
                    <a:ext uri="{9D8B030D-6E8A-4147-A177-3AD203B41FA5}">
                      <a16:colId xmlns:a16="http://schemas.microsoft.com/office/drawing/2014/main"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val="10000"/>
                  </a:ext>
                </a:extLst>
              </a:tr>
              <a:tr h="929574">
                <a:tc>
                  <a:txBody>
                    <a:bodyPr/>
                    <a:lstStyle/>
                    <a:p>
                      <a:pPr algn="ctr"/>
                      <a:r>
                        <a:rPr lang="en-US" dirty="0"/>
                        <a:t>Accuracy</a:t>
                      </a:r>
                    </a:p>
                  </a:txBody>
                  <a:tcPr anchor="ctr"/>
                </a:tc>
                <a:tc>
                  <a:txBody>
                    <a:bodyPr/>
                    <a:lstStyle/>
                    <a:p>
                      <a:pPr algn="ctr"/>
                      <a:r>
                        <a:rPr lang="en-US" dirty="0"/>
                        <a:t>0.31</a:t>
                      </a:r>
                    </a:p>
                  </a:txBody>
                  <a:tcPr anchor="ctr"/>
                </a:tc>
                <a:tc>
                  <a:txBody>
                    <a:bodyPr/>
                    <a:lstStyle/>
                    <a:p>
                      <a:pPr algn="ctr"/>
                      <a:r>
                        <a:rPr lang="en-US" dirty="0"/>
                        <a:t>0.34</a:t>
                      </a:r>
                    </a:p>
                  </a:txBody>
                  <a:tcPr anchor="ctr"/>
                </a:tc>
                <a:extLst>
                  <a:ext uri="{0D108BD9-81ED-4DB2-BD59-A6C34878D82A}">
                    <a16:rowId xmlns:a16="http://schemas.microsoft.com/office/drawing/2014/main" val="10001"/>
                  </a:ext>
                </a:extLst>
              </a:tr>
            </a:tbl>
          </a:graphicData>
        </a:graphic>
      </p:graphicFrame>
      <p:sp>
        <p:nvSpPr>
          <p:cNvPr id="6"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275209" y="1229418"/>
            <a:ext cx="2476870" cy="510606"/>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Validate result</a:t>
            </a:r>
          </a:p>
        </p:txBody>
      </p:sp>
    </p:spTree>
    <p:extLst>
      <p:ext uri="{BB962C8B-B14F-4D97-AF65-F5344CB8AC3E}">
        <p14:creationId xmlns:p14="http://schemas.microsoft.com/office/powerpoint/2010/main" val="5880847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75"/>
          <p:cNvSpPr txBox="1">
            <a:spLocks noGrp="1"/>
          </p:cNvSpPr>
          <p:nvPr>
            <p:ph type="title"/>
          </p:nvPr>
        </p:nvSpPr>
        <p:spPr>
          <a:xfrm>
            <a:off x="715050" y="246775"/>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 Result</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102381218"/>
              </p:ext>
            </p:extLst>
          </p:nvPr>
        </p:nvGraphicFramePr>
        <p:xfrm>
          <a:off x="760520" y="3087639"/>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val="20000"/>
                    </a:ext>
                  </a:extLst>
                </a:gridCol>
                <a:gridCol w="3741396">
                  <a:extLst>
                    <a:ext uri="{9D8B030D-6E8A-4147-A177-3AD203B41FA5}">
                      <a16:colId xmlns:a16="http://schemas.microsoft.com/office/drawing/2014/main" val="20001"/>
                    </a:ext>
                  </a:extLst>
                </a:gridCol>
                <a:gridCol w="2439387">
                  <a:extLst>
                    <a:ext uri="{9D8B030D-6E8A-4147-A177-3AD203B41FA5}">
                      <a16:colId xmlns:a16="http://schemas.microsoft.com/office/drawing/2014/main"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val="10000"/>
                  </a:ext>
                </a:extLst>
              </a:tr>
              <a:tr h="929574">
                <a:tc>
                  <a:txBody>
                    <a:bodyPr/>
                    <a:lstStyle/>
                    <a:p>
                      <a:pPr algn="ctr"/>
                      <a:r>
                        <a:rPr lang="en-US" dirty="0"/>
                        <a:t>Accuracy</a:t>
                      </a:r>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0.6684311469121595</a:t>
                      </a:r>
                      <a:endParaRPr lang="en-US" dirty="0"/>
                    </a:p>
                  </a:txBody>
                  <a:tcPr anchor="ctr"/>
                </a:tc>
                <a:tc>
                  <a:txBody>
                    <a:bodyPr/>
                    <a:lstStyle/>
                    <a:p>
                      <a:pPr algn="ctr"/>
                      <a:r>
                        <a:rPr lang="en-US" sz="1400" b="0" i="0" u="none" strike="noStrike" cap="none" dirty="0">
                          <a:solidFill>
                            <a:srgbClr val="000000"/>
                          </a:solidFill>
                          <a:effectLst/>
                          <a:latin typeface="Arial"/>
                          <a:ea typeface="Arial"/>
                          <a:cs typeface="Arial"/>
                          <a:sym typeface="Arial"/>
                        </a:rPr>
                        <a:t>0.076</a:t>
                      </a:r>
                      <a:endParaRPr lang="en-US" dirty="0"/>
                    </a:p>
                  </a:txBody>
                  <a:tcPr anchor="ct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18201683"/>
              </p:ext>
            </p:extLst>
          </p:nvPr>
        </p:nvGraphicFramePr>
        <p:xfrm>
          <a:off x="762001" y="1668692"/>
          <a:ext cx="7318160" cy="1271296"/>
        </p:xfrm>
        <a:graphic>
          <a:graphicData uri="http://schemas.openxmlformats.org/drawingml/2006/table">
            <a:tbl>
              <a:tblPr firstRow="1" bandRow="1">
                <a:tableStyleId>{7D9A748A-5EDF-47A2-A65E-5F4390420DF3}</a:tableStyleId>
              </a:tblPr>
              <a:tblGrid>
                <a:gridCol w="1137377">
                  <a:extLst>
                    <a:ext uri="{9D8B030D-6E8A-4147-A177-3AD203B41FA5}">
                      <a16:colId xmlns:a16="http://schemas.microsoft.com/office/drawing/2014/main" val="20000"/>
                    </a:ext>
                  </a:extLst>
                </a:gridCol>
                <a:gridCol w="3741396">
                  <a:extLst>
                    <a:ext uri="{9D8B030D-6E8A-4147-A177-3AD203B41FA5}">
                      <a16:colId xmlns:a16="http://schemas.microsoft.com/office/drawing/2014/main" val="20001"/>
                    </a:ext>
                  </a:extLst>
                </a:gridCol>
                <a:gridCol w="2439387">
                  <a:extLst>
                    <a:ext uri="{9D8B030D-6E8A-4147-A177-3AD203B41FA5}">
                      <a16:colId xmlns:a16="http://schemas.microsoft.com/office/drawing/2014/main" val="20002"/>
                    </a:ext>
                  </a:extLst>
                </a:gridCol>
              </a:tblGrid>
              <a:tr h="341722">
                <a:tc>
                  <a:txBody>
                    <a:bodyPr/>
                    <a:lstStyle/>
                    <a:p>
                      <a:pPr algn="ctr"/>
                      <a:endParaRPr lang="en-US" dirty="0"/>
                    </a:p>
                  </a:txBody>
                  <a:tcPr anchor="ctr"/>
                </a:tc>
                <a:tc>
                  <a:txBody>
                    <a:bodyPr/>
                    <a:lstStyle/>
                    <a:p>
                      <a:pPr algn="ctr"/>
                      <a:r>
                        <a:rPr lang="en-US" dirty="0"/>
                        <a:t>Word2Vec</a:t>
                      </a:r>
                    </a:p>
                  </a:txBody>
                  <a:tcPr anchor="ctr"/>
                </a:tc>
                <a:tc>
                  <a:txBody>
                    <a:bodyPr/>
                    <a:lstStyle/>
                    <a:p>
                      <a:pPr algn="ctr"/>
                      <a:r>
                        <a:rPr lang="en-US" dirty="0" err="1"/>
                        <a:t>fastText</a:t>
                      </a:r>
                      <a:endParaRPr lang="en-US" dirty="0"/>
                    </a:p>
                  </a:txBody>
                  <a:tcPr anchor="ctr"/>
                </a:tc>
                <a:extLst>
                  <a:ext uri="{0D108BD9-81ED-4DB2-BD59-A6C34878D82A}">
                    <a16:rowId xmlns:a16="http://schemas.microsoft.com/office/drawing/2014/main" val="10000"/>
                  </a:ext>
                </a:extLst>
              </a:tr>
              <a:tr h="929574">
                <a:tc>
                  <a:txBody>
                    <a:bodyPr/>
                    <a:lstStyle/>
                    <a:p>
                      <a:pPr algn="ctr"/>
                      <a:r>
                        <a:rPr lang="en-US" dirty="0"/>
                        <a:t>Accuracy</a:t>
                      </a:r>
                    </a:p>
                  </a:txBody>
                  <a:tcPr anchor="ctr"/>
                </a:tc>
                <a:tc>
                  <a:txBody>
                    <a:bodyPr/>
                    <a:lstStyle/>
                    <a:p>
                      <a:pPr algn="ctr"/>
                      <a:r>
                        <a:rPr lang="en-US" sz="1400" b="0" i="0" u="none" strike="noStrike" cap="none">
                          <a:solidFill>
                            <a:srgbClr val="000000"/>
                          </a:solidFill>
                          <a:effectLst/>
                          <a:latin typeface="Arial"/>
                          <a:ea typeface="Arial"/>
                          <a:cs typeface="Arial"/>
                          <a:sym typeface="Arial"/>
                        </a:rPr>
                        <a:t>0.323590333716916</a:t>
                      </a:r>
                      <a:endParaRPr lang="en-US" dirty="0"/>
                    </a:p>
                  </a:txBody>
                  <a:tcPr anchor="ctr"/>
                </a:tc>
                <a:tc>
                  <a:txBody>
                    <a:bodyPr/>
                    <a:lstStyle/>
                    <a:p>
                      <a:pPr algn="ctr"/>
                      <a:r>
                        <a:rPr lang="en-US" dirty="0"/>
                        <a:t>0.18</a:t>
                      </a:r>
                    </a:p>
                  </a:txBody>
                  <a:tcPr anchor="ctr"/>
                </a:tc>
                <a:extLst>
                  <a:ext uri="{0D108BD9-81ED-4DB2-BD59-A6C34878D82A}">
                    <a16:rowId xmlns:a16="http://schemas.microsoft.com/office/drawing/2014/main" val="10001"/>
                  </a:ext>
                </a:extLst>
              </a:tr>
            </a:tbl>
          </a:graphicData>
        </a:graphic>
      </p:graphicFrame>
      <p:sp>
        <p:nvSpPr>
          <p:cNvPr id="6" name="Google Shape;821;p74">
            <a:extLst>
              <a:ext uri="{FF2B5EF4-FFF2-40B4-BE49-F238E27FC236}">
                <a16:creationId xmlns:a16="http://schemas.microsoft.com/office/drawing/2014/main" id="{19670182-EDF8-1573-7B0C-DD742C7BCA16}"/>
              </a:ext>
            </a:extLst>
          </p:cNvPr>
          <p:cNvSpPr txBox="1">
            <a:spLocks noGrp="1"/>
          </p:cNvSpPr>
          <p:nvPr>
            <p:ph type="body" idx="1"/>
          </p:nvPr>
        </p:nvSpPr>
        <p:spPr>
          <a:xfrm>
            <a:off x="221942" y="1096252"/>
            <a:ext cx="4518734" cy="466217"/>
          </a:xfrm>
          <a:prstGeom prst="rect">
            <a:avLst/>
          </a:prstGeom>
        </p:spPr>
        <p:txBody>
          <a:bodyPr spcFirstLastPara="1" wrap="square" lIns="91425" tIns="91425" rIns="91425" bIns="91425" anchor="t" anchorCtr="0">
            <a:noAutofit/>
          </a:bodyPr>
          <a:lstStyle/>
          <a:p>
            <a:pPr lvl="0" indent="-333375">
              <a:buClr>
                <a:srgbClr val="3D4144"/>
              </a:buClr>
              <a:buSzPts val="1650"/>
              <a:buFont typeface="Roboto"/>
              <a:buChar char="-"/>
            </a:pPr>
            <a:r>
              <a:rPr lang="en-US" dirty="0"/>
              <a:t>Test result</a:t>
            </a:r>
          </a:p>
        </p:txBody>
      </p:sp>
    </p:spTree>
    <p:extLst>
      <p:ext uri="{BB962C8B-B14F-4D97-AF65-F5344CB8AC3E}">
        <p14:creationId xmlns:p14="http://schemas.microsoft.com/office/powerpoint/2010/main" val="1126187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6" name="Google Shape;840;p77"/>
          <p:cNvSpPr txBox="1">
            <a:spLocks/>
          </p:cNvSpPr>
          <p:nvPr/>
        </p:nvSpPr>
        <p:spPr>
          <a:xfrm>
            <a:off x="715100" y="641725"/>
            <a:ext cx="3856800" cy="1059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r>
              <a:rPr lang="en-US" dirty="0"/>
              <a:t>Thanks!</a:t>
            </a:r>
          </a:p>
        </p:txBody>
      </p:sp>
      <p:sp>
        <p:nvSpPr>
          <p:cNvPr id="7" name="Google Shape;841;p77"/>
          <p:cNvSpPr txBox="1">
            <a:spLocks/>
          </p:cNvSpPr>
          <p:nvPr/>
        </p:nvSpPr>
        <p:spPr>
          <a:xfrm>
            <a:off x="715100" y="1548250"/>
            <a:ext cx="3856800" cy="142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1pPr>
            <a:lvl2pPr marL="914400" marR="0" lvl="1" indent="-317500" algn="l" rtl="0">
              <a:lnSpc>
                <a:spcPct val="115000"/>
              </a:lnSpc>
              <a:spcBef>
                <a:spcPts val="100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2pPr>
            <a:lvl3pPr marL="1371600" marR="0" lvl="2"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3pPr>
            <a:lvl4pPr marL="1828800" marR="0" lvl="3"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4pPr>
            <a:lvl5pPr marL="2286000" marR="0" lvl="4"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5pPr>
            <a:lvl6pPr marL="2743200" marR="0" lvl="5"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6pPr>
            <a:lvl7pPr marL="3200400" marR="0" lvl="6"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7pPr>
            <a:lvl8pPr marL="3657600" marR="0" lvl="7"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8pPr>
            <a:lvl9pPr marL="4114800" marR="0" lvl="8" indent="-317500" algn="l" rtl="0">
              <a:lnSpc>
                <a:spcPct val="115000"/>
              </a:lnSpc>
              <a:spcBef>
                <a:spcPts val="0"/>
              </a:spcBef>
              <a:spcAft>
                <a:spcPts val="0"/>
              </a:spcAft>
              <a:buClr>
                <a:schemeClr val="dk1"/>
              </a:buClr>
              <a:buSzPts val="1400"/>
              <a:buFont typeface="Golos Text"/>
              <a:buChar char="■"/>
              <a:defRPr sz="1400" b="0" i="0" u="none" strike="noStrike" cap="none">
                <a:solidFill>
                  <a:schemeClr val="dk1"/>
                </a:solidFill>
                <a:latin typeface="Golos Text"/>
                <a:ea typeface="Golos Text"/>
                <a:cs typeface="Golos Text"/>
                <a:sym typeface="Golos Text"/>
              </a:defRPr>
            </a:lvl9pPr>
          </a:lstStyle>
          <a:p>
            <a:pPr marL="0" indent="0">
              <a:buClr>
                <a:schemeClr val="lt1"/>
              </a:buClr>
              <a:buSzPts val="1100"/>
              <a:buFont typeface="Arial"/>
              <a:buNone/>
            </a:pPr>
            <a:r>
              <a:rPr lang="en-US" dirty="0"/>
              <a:t>Any questions?</a:t>
            </a:r>
          </a:p>
        </p:txBody>
      </p:sp>
      <p:cxnSp>
        <p:nvCxnSpPr>
          <p:cNvPr id="8" name="Google Shape;863;p77"/>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9" name="Google Shape;864;p77"/>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10" name="Google Shape;865;p77"/>
          <p:cNvGrpSpPr/>
          <p:nvPr/>
        </p:nvGrpSpPr>
        <p:grpSpPr>
          <a:xfrm>
            <a:off x="4902098" y="535097"/>
            <a:ext cx="3683753" cy="4073629"/>
            <a:chOff x="4825898" y="535097"/>
            <a:chExt cx="3683753" cy="4073629"/>
          </a:xfrm>
        </p:grpSpPr>
        <p:grpSp>
          <p:nvGrpSpPr>
            <p:cNvPr id="11" name="Google Shape;866;p77"/>
            <p:cNvGrpSpPr/>
            <p:nvPr/>
          </p:nvGrpSpPr>
          <p:grpSpPr>
            <a:xfrm>
              <a:off x="5416996" y="1013447"/>
              <a:ext cx="2303759" cy="3595278"/>
              <a:chOff x="5416996" y="1013447"/>
              <a:chExt cx="2303759" cy="3595278"/>
            </a:xfrm>
          </p:grpSpPr>
          <p:sp>
            <p:nvSpPr>
              <p:cNvPr id="32" name="Google Shape;867;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8;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9;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70;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1;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72;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73;p77"/>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74;p77"/>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75;p77"/>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76;p77"/>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77;p77"/>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78;p77"/>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79;p77"/>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80;p77"/>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81;p77"/>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82;p77"/>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83;p77"/>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84;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85;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86;p77"/>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87;p77"/>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88;p77"/>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89;p77"/>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90;p77"/>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91;p77"/>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92;p77"/>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93;p77"/>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94;p77"/>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95;p77"/>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96;p77"/>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97;p77"/>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98;p77"/>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99;p77"/>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900;p77"/>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901;p77"/>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902;p77"/>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903;p77"/>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904;p77"/>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905;p77"/>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906;p77"/>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907;p77"/>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908;p77"/>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909;p77"/>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910;p77"/>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911;p77"/>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912;p77"/>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913;p77"/>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914;p77"/>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915;p77"/>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916;p77"/>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917;p77"/>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918;p77"/>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919;p77"/>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920;p77"/>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21;p77"/>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22;p77"/>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23;p77"/>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24;p77"/>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25;p77"/>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26;p77"/>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7;p77"/>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28;p77"/>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29;p77"/>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30;p77"/>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31;p77"/>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32;p77"/>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33;p77"/>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34;p77"/>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935;p77"/>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936;p77"/>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37;p77"/>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938;p77"/>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39;p77"/>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940;p77"/>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1;p77"/>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942;p77"/>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943;p77"/>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944;p77"/>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945;p77"/>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946;p77"/>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947;p77"/>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948;p77"/>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949;p77"/>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950;p77"/>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951;p77"/>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952;p77"/>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953;p77"/>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954;p77"/>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955;p77"/>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956;p77"/>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957;p77"/>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958;p77"/>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959;p77"/>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960;p77"/>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961;p77"/>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962;p77"/>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963;p77"/>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964;p77"/>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965;p77"/>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966;p77"/>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967;p77"/>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968;p77"/>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969;p77"/>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970;p77"/>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971;p77"/>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972;p77"/>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973;p77"/>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974;p77"/>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975;p77"/>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976;p77"/>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977;p77"/>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978;p77"/>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979;p77"/>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980;p77"/>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981;p77"/>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982;p77"/>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983;p77"/>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984;p77"/>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985;p77"/>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986;p77"/>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987;p77"/>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988;p77"/>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89;p77"/>
            <p:cNvGrpSpPr/>
            <p:nvPr/>
          </p:nvGrpSpPr>
          <p:grpSpPr>
            <a:xfrm>
              <a:off x="4825898" y="1492688"/>
              <a:ext cx="1147199" cy="637372"/>
              <a:chOff x="315275" y="3124950"/>
              <a:chExt cx="658175" cy="365675"/>
            </a:xfrm>
          </p:grpSpPr>
          <p:sp>
            <p:nvSpPr>
              <p:cNvPr id="26" name="Google Shape;990;p77"/>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1;p77"/>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2;p77"/>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p77"/>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4;p77"/>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5;p77"/>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96;p77"/>
            <p:cNvGrpSpPr/>
            <p:nvPr/>
          </p:nvGrpSpPr>
          <p:grpSpPr>
            <a:xfrm>
              <a:off x="7112551" y="535097"/>
              <a:ext cx="1397100" cy="760518"/>
              <a:chOff x="238125" y="2409350"/>
              <a:chExt cx="760575" cy="414000"/>
            </a:xfrm>
          </p:grpSpPr>
          <p:sp>
            <p:nvSpPr>
              <p:cNvPr id="14" name="Google Shape;997;p77"/>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98;p77"/>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99;p77"/>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00;p77"/>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01;p77"/>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02;p77"/>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03;p77"/>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04;p77"/>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05;p77"/>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06;p77"/>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7;p77"/>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8;p77"/>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9935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6"/>
          <p:cNvSpPr txBox="1">
            <a:spLocks noGrp="1"/>
          </p:cNvSpPr>
          <p:nvPr>
            <p:ph type="title"/>
          </p:nvPr>
        </p:nvSpPr>
        <p:spPr>
          <a:xfrm>
            <a:off x="715100" y="154000"/>
            <a:ext cx="758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Character-based</a:t>
            </a:r>
            <a:endParaRPr sz="3000"/>
          </a:p>
        </p:txBody>
      </p:sp>
      <p:sp>
        <p:nvSpPr>
          <p:cNvPr id="263" name="Google Shape;263;p26"/>
          <p:cNvSpPr txBox="1">
            <a:spLocks noGrp="1"/>
          </p:cNvSpPr>
          <p:nvPr>
            <p:ph type="body" idx="4294967295"/>
          </p:nvPr>
        </p:nvSpPr>
        <p:spPr>
          <a:xfrm>
            <a:off x="813175" y="991900"/>
            <a:ext cx="79491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Character-based tokenization is the idea of splitting raw text into individual characters.</a:t>
            </a:r>
            <a:endParaRPr/>
          </a:p>
        </p:txBody>
      </p:sp>
      <p:graphicFrame>
        <p:nvGraphicFramePr>
          <p:cNvPr id="264" name="Google Shape;264;p26"/>
          <p:cNvGraphicFramePr/>
          <p:nvPr/>
        </p:nvGraphicFramePr>
        <p:xfrm>
          <a:off x="952500" y="2551050"/>
          <a:ext cx="7239000" cy="396210"/>
        </p:xfrm>
        <a:graphic>
          <a:graphicData uri="http://schemas.openxmlformats.org/drawingml/2006/table">
            <a:tbl>
              <a:tblPr>
                <a:noFill/>
                <a:tableStyleId>{7D9A748A-5EDF-47A2-A65E-5F4390420DF3}</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41875">
                <a:tc>
                  <a:txBody>
                    <a:bodyPr/>
                    <a:lstStyle/>
                    <a:p>
                      <a:pPr marL="0" lvl="0" indent="0" algn="ctr" rtl="0">
                        <a:spcBef>
                          <a:spcPts val="0"/>
                        </a:spcBef>
                        <a:spcAft>
                          <a:spcPts val="0"/>
                        </a:spcAft>
                        <a:buNone/>
                      </a:pPr>
                      <a:r>
                        <a:rPr lang="en"/>
                        <a:t>Let’s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do</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tokenization!</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265" name="Google Shape;265;p26"/>
          <p:cNvGraphicFramePr/>
          <p:nvPr/>
        </p:nvGraphicFramePr>
        <p:xfrm>
          <a:off x="743500" y="3901950"/>
          <a:ext cx="7657000" cy="396210"/>
        </p:xfrm>
        <a:graphic>
          <a:graphicData uri="http://schemas.openxmlformats.org/drawingml/2006/table">
            <a:tbl>
              <a:tblPr>
                <a:noFill/>
                <a:tableStyleId>{7D9A748A-5EDF-47A2-A65E-5F4390420DF3}</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gridCol w="382850">
                  <a:extLst>
                    <a:ext uri="{9D8B030D-6E8A-4147-A177-3AD203B41FA5}">
                      <a16:colId xmlns:a16="http://schemas.microsoft.com/office/drawing/2014/main" val="20015"/>
                    </a:ext>
                  </a:extLst>
                </a:gridCol>
                <a:gridCol w="382850">
                  <a:extLst>
                    <a:ext uri="{9D8B030D-6E8A-4147-A177-3AD203B41FA5}">
                      <a16:colId xmlns:a16="http://schemas.microsoft.com/office/drawing/2014/main" val="20016"/>
                    </a:ext>
                  </a:extLst>
                </a:gridCol>
                <a:gridCol w="382850">
                  <a:extLst>
                    <a:ext uri="{9D8B030D-6E8A-4147-A177-3AD203B41FA5}">
                      <a16:colId xmlns:a16="http://schemas.microsoft.com/office/drawing/2014/main" val="20017"/>
                    </a:ext>
                  </a:extLst>
                </a:gridCol>
                <a:gridCol w="382850">
                  <a:extLst>
                    <a:ext uri="{9D8B030D-6E8A-4147-A177-3AD203B41FA5}">
                      <a16:colId xmlns:a16="http://schemas.microsoft.com/office/drawing/2014/main" val="20018"/>
                    </a:ext>
                  </a:extLst>
                </a:gridCol>
                <a:gridCol w="382850">
                  <a:extLst>
                    <a:ext uri="{9D8B030D-6E8A-4147-A177-3AD203B41FA5}">
                      <a16:colId xmlns:a16="http://schemas.microsoft.com/office/drawing/2014/main" val="20019"/>
                    </a:ext>
                  </a:extLst>
                </a:gridCol>
              </a:tblGrid>
              <a:tr h="0">
                <a:tc>
                  <a:txBody>
                    <a:bodyPr/>
                    <a:lstStyle/>
                    <a:p>
                      <a:pPr marL="0" lvl="0" indent="0" algn="ctr" rtl="0">
                        <a:spcBef>
                          <a:spcPts val="0"/>
                        </a:spcBef>
                        <a:spcAft>
                          <a:spcPts val="0"/>
                        </a:spcAft>
                        <a:buNone/>
                      </a:pPr>
                      <a:r>
                        <a:rPr lang="en"/>
                        <a:t>L</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s</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d</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k</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e</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z</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i</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o</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n</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a:t>
                      </a:r>
                      <a:endParaRPr/>
                    </a:p>
                  </a:txBody>
                  <a:tcPr marL="91425" marR="91425" marT="91425" marB="91425" anchor="ctr">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66" name="Google Shape;266;p26"/>
          <p:cNvSpPr txBox="1">
            <a:spLocks noGrp="1"/>
          </p:cNvSpPr>
          <p:nvPr>
            <p:ph type="body" idx="4294967295"/>
          </p:nvPr>
        </p:nvSpPr>
        <p:spPr>
          <a:xfrm>
            <a:off x="3612350" y="2110250"/>
            <a:ext cx="17925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space</a:t>
            </a:r>
            <a:endParaRPr/>
          </a:p>
        </p:txBody>
      </p:sp>
      <p:sp>
        <p:nvSpPr>
          <p:cNvPr id="267" name="Google Shape;267;p26"/>
          <p:cNvSpPr txBox="1">
            <a:spLocks noGrp="1"/>
          </p:cNvSpPr>
          <p:nvPr>
            <p:ph type="body" idx="4294967295"/>
          </p:nvPr>
        </p:nvSpPr>
        <p:spPr>
          <a:xfrm>
            <a:off x="3334425" y="3505650"/>
            <a:ext cx="2335800" cy="39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Splitting on characters</a:t>
            </a:r>
            <a:endParaRPr/>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1983</TotalTime>
  <Words>4326</Words>
  <Application>Microsoft Office PowerPoint</Application>
  <PresentationFormat>On-screen Show (16:9)</PresentationFormat>
  <Paragraphs>2071</Paragraphs>
  <Slides>86</Slides>
  <Notes>86</Notes>
  <HiddenSlides>18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Bebas Neue</vt:lpstr>
      <vt:lpstr>Roboto</vt:lpstr>
      <vt:lpstr>Times New Roman</vt:lpstr>
      <vt:lpstr>Courier New</vt:lpstr>
      <vt:lpstr>Golos Text Medium</vt:lpstr>
      <vt:lpstr>Cambria Math</vt:lpstr>
      <vt:lpstr>Golos Text</vt:lpstr>
      <vt:lpstr>Arial</vt:lpstr>
      <vt:lpstr>Artificial Intelligence by Slidesgo</vt:lpstr>
      <vt:lpstr>Word Embedding</vt:lpstr>
      <vt:lpstr>01</vt:lpstr>
      <vt:lpstr>Tokenizer</vt:lpstr>
      <vt:lpstr>Tokenizer</vt:lpstr>
      <vt:lpstr>Word-based</vt:lpstr>
      <vt:lpstr>Word-based</vt:lpstr>
      <vt:lpstr>Word-based</vt:lpstr>
      <vt:lpstr>Word-based</vt:lpstr>
      <vt:lpstr>Character-based</vt:lpstr>
      <vt:lpstr>Character-based</vt:lpstr>
      <vt:lpstr>Character-based</vt:lpstr>
      <vt:lpstr>Subword-based</vt:lpstr>
      <vt:lpstr>Subword-based</vt:lpstr>
      <vt:lpstr>Subword-based</vt:lpstr>
      <vt:lpstr>Subword-based</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Byte-Pair Encoding</vt:lpstr>
      <vt:lpstr>WordPiece</vt:lpstr>
      <vt:lpstr>WordPiece</vt:lpstr>
      <vt:lpstr>WordPiece</vt:lpstr>
      <vt:lpstr>WordPiece</vt:lpstr>
      <vt:lpstr>WordPiece</vt:lpstr>
      <vt:lpstr>WordPiece</vt:lpstr>
      <vt:lpstr>WordPiece</vt:lpstr>
      <vt:lpstr>WordPiece</vt:lpstr>
      <vt:lpstr>WordPiece</vt:lpstr>
      <vt:lpstr>WordPiece</vt:lpstr>
      <vt:lpstr>WordPiece</vt:lpstr>
      <vt:lpstr>WordPiece</vt:lpstr>
      <vt:lpstr>Unigram</vt:lpstr>
      <vt:lpstr>Unigram</vt:lpstr>
      <vt:lpstr>Unigram</vt:lpstr>
      <vt:lpstr>Unigram</vt:lpstr>
      <vt:lpstr>Unigram</vt:lpstr>
      <vt:lpstr>Unigram</vt:lpstr>
      <vt:lpstr>Unigram</vt:lpstr>
      <vt:lpstr>Unigram</vt:lpstr>
      <vt:lpstr>Unigram</vt:lpstr>
      <vt:lpstr>Unigram</vt:lpstr>
      <vt:lpstr>Unigram</vt:lpstr>
      <vt:lpstr>Introduce Word Embedding</vt:lpstr>
      <vt:lpstr>What is Word Embedding</vt:lpstr>
      <vt:lpstr>Similarity</vt:lpstr>
      <vt:lpstr>One hot encoding</vt:lpstr>
      <vt:lpstr>Word Embedding</vt:lpstr>
      <vt:lpstr>Word Embedding</vt:lpstr>
      <vt:lpstr>Word2Vec</vt:lpstr>
      <vt:lpstr>What is Word2Vec</vt:lpstr>
      <vt:lpstr>CBOW</vt:lpstr>
      <vt:lpstr>Skip-Gram</vt:lpstr>
      <vt:lpstr>Input Hidden Weights Matrix</vt:lpstr>
      <vt:lpstr>Input Hidden Weights Matrix</vt:lpstr>
      <vt:lpstr>Output Hidden Weights Matrix</vt:lpstr>
      <vt:lpstr>Softmax</vt:lpstr>
      <vt:lpstr>Limitations of Word2Vec</vt:lpstr>
      <vt:lpstr>fastText</vt:lpstr>
      <vt:lpstr>Sub-word generation</vt:lpstr>
      <vt:lpstr>Sub-word generation</vt:lpstr>
      <vt:lpstr>Sub-word generation</vt:lpstr>
      <vt:lpstr>Fowler-Noll-Vo Hashing</vt:lpstr>
      <vt:lpstr>Optimize Softmax</vt:lpstr>
      <vt:lpstr>Negative Sampling</vt:lpstr>
      <vt:lpstr>Negative Sampling</vt:lpstr>
      <vt:lpstr>Negative Sampling</vt:lpstr>
      <vt:lpstr>Hierarchical Softmax</vt:lpstr>
      <vt:lpstr>Hierarchical Softmax</vt:lpstr>
      <vt:lpstr>Hierarchical Softmax</vt:lpstr>
      <vt:lpstr>Experiment</vt:lpstr>
      <vt:lpstr>Overview</vt:lpstr>
      <vt:lpstr>Data</vt:lpstr>
      <vt:lpstr>Data Processing</vt:lpstr>
      <vt:lpstr>Data Processing</vt:lpstr>
      <vt:lpstr>Valid and test</vt:lpstr>
      <vt:lpstr>Model Parameters</vt:lpstr>
      <vt:lpstr>Experiment Result</vt:lpstr>
      <vt:lpstr>Experiment Result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Embedding</dc:title>
  <cp:lastModifiedBy>Cuong Nguyen</cp:lastModifiedBy>
  <cp:revision>285</cp:revision>
  <dcterms:modified xsi:type="dcterms:W3CDTF">2023-10-09T14:47:03Z</dcterms:modified>
</cp:coreProperties>
</file>